
<file path=[Content_Types].xml><?xml version="1.0" encoding="utf-8"?>
<Types xmlns="http://schemas.openxmlformats.org/package/2006/content-types">
  <Default Extension="png" ContentType="image/png"/>
  <Default Extension="jpeg" ContentType="image/jpeg"/>
  <Default Extension="vtt" ContentType="text/vtt"/>
  <Default Extension="emf" ContentType="image/x-emf"/>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6" r:id="rId4"/>
  </p:sldMasterIdLst>
  <p:notesMasterIdLst>
    <p:notesMasterId r:id="rId43"/>
  </p:notesMasterIdLst>
  <p:handoutMasterIdLst>
    <p:handoutMasterId r:id="rId44"/>
  </p:handoutMasterIdLst>
  <p:sldIdLst>
    <p:sldId id="256" r:id="rId5"/>
    <p:sldId id="299" r:id="rId6"/>
    <p:sldId id="304" r:id="rId7"/>
    <p:sldId id="283" r:id="rId8"/>
    <p:sldId id="298" r:id="rId9"/>
    <p:sldId id="284" r:id="rId10"/>
    <p:sldId id="303" r:id="rId11"/>
    <p:sldId id="285" r:id="rId12"/>
    <p:sldId id="286" r:id="rId13"/>
    <p:sldId id="287" r:id="rId14"/>
    <p:sldId id="288" r:id="rId15"/>
    <p:sldId id="289" r:id="rId16"/>
    <p:sldId id="302" r:id="rId17"/>
    <p:sldId id="290" r:id="rId18"/>
    <p:sldId id="291" r:id="rId19"/>
    <p:sldId id="305" r:id="rId20"/>
    <p:sldId id="307" r:id="rId21"/>
    <p:sldId id="297" r:id="rId22"/>
    <p:sldId id="311" r:id="rId23"/>
    <p:sldId id="309" r:id="rId24"/>
    <p:sldId id="308" r:id="rId25"/>
    <p:sldId id="293" r:id="rId26"/>
    <p:sldId id="301" r:id="rId27"/>
    <p:sldId id="300" r:id="rId28"/>
    <p:sldId id="294" r:id="rId29"/>
    <p:sldId id="295" r:id="rId30"/>
    <p:sldId id="312" r:id="rId31"/>
    <p:sldId id="310" r:id="rId32"/>
    <p:sldId id="296" r:id="rId33"/>
    <p:sldId id="292" r:id="rId34"/>
    <p:sldId id="271" r:id="rId35"/>
    <p:sldId id="279" r:id="rId36"/>
    <p:sldId id="281" r:id="rId37"/>
    <p:sldId id="280" r:id="rId38"/>
    <p:sldId id="257" r:id="rId39"/>
    <p:sldId id="275" r:id="rId40"/>
    <p:sldId id="276" r:id="rId41"/>
    <p:sldId id="282"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ş geldiniz" id="{E75E278A-FF0E-49A4-B170-79828D63BBAD}">
          <p14:sldIdLst>
            <p14:sldId id="256"/>
            <p14:sldId id="299"/>
            <p14:sldId id="304"/>
            <p14:sldId id="283"/>
            <p14:sldId id="298"/>
            <p14:sldId id="284"/>
            <p14:sldId id="303"/>
            <p14:sldId id="285"/>
            <p14:sldId id="286"/>
            <p14:sldId id="287"/>
            <p14:sldId id="288"/>
            <p14:sldId id="289"/>
            <p14:sldId id="302"/>
            <p14:sldId id="290"/>
            <p14:sldId id="291"/>
            <p14:sldId id="305"/>
            <p14:sldId id="307"/>
            <p14:sldId id="297"/>
            <p14:sldId id="311"/>
            <p14:sldId id="309"/>
            <p14:sldId id="308"/>
            <p14:sldId id="293"/>
            <p14:sldId id="301"/>
            <p14:sldId id="300"/>
            <p14:sldId id="294"/>
            <p14:sldId id="295"/>
            <p14:sldId id="312"/>
            <p14:sldId id="310"/>
            <p14:sldId id="296"/>
            <p14:sldId id="292"/>
          </p14:sldIdLst>
        </p14:section>
        <p14:section name="Tasarım, Dönüşüm, Ek Açıklama, Birlikte Çalışma, Göster" id="{B9B51309-D148-4332-87C2-07BE32FBCA3B}">
          <p14:sldIdLst>
            <p14:sldId id="271"/>
            <p14:sldId id="279"/>
            <p14:sldId id="281"/>
            <p14:sldId id="280"/>
            <p14:sldId id="257"/>
            <p14:sldId id="275"/>
            <p14:sldId id="276"/>
          </p14:sldIdLst>
        </p14:section>
        <p14:section name="Daha Fazla Bilgi Edinin" id="{2CC34DB2-6590-42C0-AD4B-A04C6060184E}">
          <p14:sldIdLst>
            <p14:sldId id="28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Yaza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462F"/>
    <a:srgbClr val="D24726"/>
    <a:srgbClr val="404040"/>
    <a:srgbClr val="FF9B45"/>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41" autoAdjust="0"/>
  </p:normalViewPr>
  <p:slideViewPr>
    <p:cSldViewPr snapToGrid="0">
      <p:cViewPr varScale="1">
        <p:scale>
          <a:sx n="64" d="100"/>
          <a:sy n="64" d="100"/>
        </p:scale>
        <p:origin x="84" y="25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B640EDB-8696-4821-9977-ADF2EA20DA76}" type="datetime1">
              <a:rPr lang="tr-TR" smtClean="0"/>
              <a:t>14.10.2019</a:t>
            </a:fld>
            <a:endParaRPr lang="tr-TR" dirty="0"/>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tr-TR" smtClean="0"/>
              <a:t>‹#›</a:t>
            </a:fld>
            <a:endParaRPr lang="tr-TR"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noProof="0" dirty="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75B46EE-8D9E-4234-843E-EA54547AD9AE}" type="datetime1">
              <a:rPr lang="tr-TR" noProof="0" smtClean="0"/>
              <a:t>14.10.2019</a:t>
            </a:fld>
            <a:endParaRPr lang="tr-TR" noProof="0"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noProof="0" dirty="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noProof="0" dirty="0"/>
              <a:t>Asıl metin stillerini düzenlemek için tıklayın</a:t>
            </a:r>
          </a:p>
          <a:p>
            <a:pPr lvl="1" rtl="0"/>
            <a:r>
              <a:rPr lang="tr-TR" noProof="0" dirty="0"/>
              <a:t>İkinci düzey</a:t>
            </a:r>
          </a:p>
          <a:p>
            <a:pPr lvl="2" rtl="0"/>
            <a:r>
              <a:rPr lang="tr-TR" noProof="0" dirty="0"/>
              <a:t>Üçüncü düzey</a:t>
            </a:r>
          </a:p>
          <a:p>
            <a:pPr lvl="3" rtl="0"/>
            <a:r>
              <a:rPr lang="tr-TR" noProof="0" dirty="0"/>
              <a:t>Dördüncü düzey</a:t>
            </a:r>
          </a:p>
          <a:p>
            <a:pPr lvl="4" rtl="0"/>
            <a:r>
              <a:rPr lang="tr-TR" noProof="0" dirty="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noProof="0"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tr-TR" noProof="0" smtClean="0"/>
              <a:t>‹#›</a:t>
            </a:fld>
            <a:endParaRPr lang="tr-TR" noProof="0"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lar Yer Tutucusu 2"/>
          <p:cNvSpPr>
            <a:spLocks noGrp="1"/>
          </p:cNvSpPr>
          <p:nvPr>
            <p:ph type="body" idx="1"/>
          </p:nvPr>
        </p:nvSpPr>
        <p:spPr/>
        <p:txBody>
          <a:bodyPr rtlCol="0"/>
          <a:lstStyle/>
          <a:p>
            <a:pPr rtl="0"/>
            <a:endParaRPr lang="tr-TR" noProof="0" dirty="0"/>
          </a:p>
        </p:txBody>
      </p:sp>
      <p:sp>
        <p:nvSpPr>
          <p:cNvPr id="4" name="Slayt Numarası Yer Tutucusu 3"/>
          <p:cNvSpPr>
            <a:spLocks noGrp="1"/>
          </p:cNvSpPr>
          <p:nvPr>
            <p:ph type="sldNum" sz="quarter" idx="10"/>
          </p:nvPr>
        </p:nvSpPr>
        <p:spPr/>
        <p:txBody>
          <a:bodyPr rtlCol="0"/>
          <a:lstStyle/>
          <a:p>
            <a:pPr rtl="0"/>
            <a:fld id="{DF61EA0F-A667-4B49-8422-0062BC55E249}" type="slidenum">
              <a:rPr lang="tr-TR" smtClean="0"/>
              <a:t>1</a:t>
            </a:fld>
            <a:endParaRPr lang="tr-TR" dirty="0"/>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noProof="0" dirty="0"/>
          </a:p>
        </p:txBody>
      </p:sp>
      <p:sp>
        <p:nvSpPr>
          <p:cNvPr id="4" name="Slayt Numarası Yer Tutucusu 3"/>
          <p:cNvSpPr>
            <a:spLocks noGrp="1"/>
          </p:cNvSpPr>
          <p:nvPr>
            <p:ph type="sldNum" sz="quarter" idx="10"/>
          </p:nvPr>
        </p:nvSpPr>
        <p:spPr/>
        <p:txBody>
          <a:bodyPr/>
          <a:lstStyle/>
          <a:p>
            <a:pPr rtl="0"/>
            <a:fld id="{DF61EA0F-A667-4B49-8422-0062BC55E249}" type="slidenum">
              <a:rPr lang="tr-TR" smtClean="0"/>
              <a:t>31</a:t>
            </a:fld>
            <a:endParaRPr lang="tr-TR" dirty="0"/>
          </a:p>
        </p:txBody>
      </p:sp>
    </p:spTree>
    <p:extLst>
      <p:ext uri="{BB962C8B-B14F-4D97-AF65-F5344CB8AC3E}">
        <p14:creationId xmlns:p14="http://schemas.microsoft.com/office/powerpoint/2010/main" val="1702480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noProof="0" dirty="0"/>
          </a:p>
        </p:txBody>
      </p:sp>
      <p:sp>
        <p:nvSpPr>
          <p:cNvPr id="4" name="Slayt Numarası Yer Tutucusu 3"/>
          <p:cNvSpPr>
            <a:spLocks noGrp="1"/>
          </p:cNvSpPr>
          <p:nvPr>
            <p:ph type="sldNum" sz="quarter" idx="10"/>
          </p:nvPr>
        </p:nvSpPr>
        <p:spPr/>
        <p:txBody>
          <a:bodyPr/>
          <a:lstStyle/>
          <a:p>
            <a:pPr rtl="0"/>
            <a:fld id="{DF61EA0F-A667-4B49-8422-0062BC55E249}" type="slidenum">
              <a:rPr lang="tr-TR" smtClean="0"/>
              <a:t>32</a:t>
            </a:fld>
            <a:endParaRPr lang="tr-TR" dirty="0"/>
          </a:p>
        </p:txBody>
      </p:sp>
    </p:spTree>
    <p:extLst>
      <p:ext uri="{BB962C8B-B14F-4D97-AF65-F5344CB8AC3E}">
        <p14:creationId xmlns:p14="http://schemas.microsoft.com/office/powerpoint/2010/main" val="274702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noProof="0" dirty="0"/>
          </a:p>
        </p:txBody>
      </p:sp>
      <p:sp>
        <p:nvSpPr>
          <p:cNvPr id="4" name="Slayt Numarası Yer Tutucusu 3"/>
          <p:cNvSpPr>
            <a:spLocks noGrp="1"/>
          </p:cNvSpPr>
          <p:nvPr>
            <p:ph type="sldNum" sz="quarter" idx="10"/>
          </p:nvPr>
        </p:nvSpPr>
        <p:spPr/>
        <p:txBody>
          <a:bodyPr/>
          <a:lstStyle/>
          <a:p>
            <a:pPr rtl="0"/>
            <a:fld id="{DF61EA0F-A667-4B49-8422-0062BC55E249}" type="slidenum">
              <a:rPr lang="tr-TR" smtClean="0"/>
              <a:t>33</a:t>
            </a:fld>
            <a:endParaRPr lang="tr-TR" dirty="0"/>
          </a:p>
        </p:txBody>
      </p:sp>
    </p:spTree>
    <p:extLst>
      <p:ext uri="{BB962C8B-B14F-4D97-AF65-F5344CB8AC3E}">
        <p14:creationId xmlns:p14="http://schemas.microsoft.com/office/powerpoint/2010/main" val="3687207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noProof="0" dirty="0"/>
          </a:p>
        </p:txBody>
      </p:sp>
      <p:sp>
        <p:nvSpPr>
          <p:cNvPr id="4" name="Slayt Numarası Yer Tutucusu 3"/>
          <p:cNvSpPr>
            <a:spLocks noGrp="1"/>
          </p:cNvSpPr>
          <p:nvPr>
            <p:ph type="sldNum" sz="quarter" idx="10"/>
          </p:nvPr>
        </p:nvSpPr>
        <p:spPr/>
        <p:txBody>
          <a:bodyPr/>
          <a:lstStyle/>
          <a:p>
            <a:pPr rtl="0"/>
            <a:fld id="{DF61EA0F-A667-4B49-8422-0062BC55E249}" type="slidenum">
              <a:rPr lang="tr-TR" smtClean="0"/>
              <a:t>34</a:t>
            </a:fld>
            <a:endParaRPr lang="tr-TR" dirty="0"/>
          </a:p>
        </p:txBody>
      </p:sp>
    </p:spTree>
    <p:extLst>
      <p:ext uri="{BB962C8B-B14F-4D97-AF65-F5344CB8AC3E}">
        <p14:creationId xmlns:p14="http://schemas.microsoft.com/office/powerpoint/2010/main" val="3837908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noProof="0" dirty="0"/>
          </a:p>
        </p:txBody>
      </p:sp>
      <p:sp>
        <p:nvSpPr>
          <p:cNvPr id="4" name="Slayt Numarası Yer Tutucusu 3"/>
          <p:cNvSpPr>
            <a:spLocks noGrp="1"/>
          </p:cNvSpPr>
          <p:nvPr>
            <p:ph type="sldNum" sz="quarter" idx="10"/>
          </p:nvPr>
        </p:nvSpPr>
        <p:spPr/>
        <p:txBody>
          <a:bodyPr/>
          <a:lstStyle/>
          <a:p>
            <a:pPr rtl="0"/>
            <a:fld id="{DF61EA0F-A667-4B49-8422-0062BC55E249}" type="slidenum">
              <a:rPr lang="tr-TR" smtClean="0"/>
              <a:t>35</a:t>
            </a:fld>
            <a:endParaRPr lang="tr-TR" dirty="0"/>
          </a:p>
        </p:txBody>
      </p:sp>
    </p:spTree>
    <p:extLst>
      <p:ext uri="{BB962C8B-B14F-4D97-AF65-F5344CB8AC3E}">
        <p14:creationId xmlns:p14="http://schemas.microsoft.com/office/powerpoint/2010/main" val="2300138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noProof="0" dirty="0"/>
          </a:p>
        </p:txBody>
      </p:sp>
      <p:sp>
        <p:nvSpPr>
          <p:cNvPr id="4" name="Slayt Numarası Yer Tutucusu 3"/>
          <p:cNvSpPr>
            <a:spLocks noGrp="1"/>
          </p:cNvSpPr>
          <p:nvPr>
            <p:ph type="sldNum" sz="quarter" idx="10"/>
          </p:nvPr>
        </p:nvSpPr>
        <p:spPr/>
        <p:txBody>
          <a:bodyPr/>
          <a:lstStyle/>
          <a:p>
            <a:pPr rtl="0"/>
            <a:fld id="{DF61EA0F-A667-4B49-8422-0062BC55E249}" type="slidenum">
              <a:rPr lang="tr-TR" smtClean="0"/>
              <a:t>36</a:t>
            </a:fld>
            <a:endParaRPr lang="tr-TR" dirty="0"/>
          </a:p>
        </p:txBody>
      </p:sp>
    </p:spTree>
    <p:extLst>
      <p:ext uri="{BB962C8B-B14F-4D97-AF65-F5344CB8AC3E}">
        <p14:creationId xmlns:p14="http://schemas.microsoft.com/office/powerpoint/2010/main" val="242279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noProof="0" dirty="0"/>
          </a:p>
        </p:txBody>
      </p:sp>
      <p:sp>
        <p:nvSpPr>
          <p:cNvPr id="4" name="Slayt Numarası Yer Tutucusu 3"/>
          <p:cNvSpPr>
            <a:spLocks noGrp="1"/>
          </p:cNvSpPr>
          <p:nvPr>
            <p:ph type="sldNum" sz="quarter" idx="10"/>
          </p:nvPr>
        </p:nvSpPr>
        <p:spPr/>
        <p:txBody>
          <a:bodyPr/>
          <a:lstStyle/>
          <a:p>
            <a:pPr rtl="0"/>
            <a:fld id="{DF61EA0F-A667-4B49-8422-0062BC55E249}" type="slidenum">
              <a:rPr lang="tr-TR" smtClean="0"/>
              <a:t>37</a:t>
            </a:fld>
            <a:endParaRPr lang="tr-TR" dirty="0"/>
          </a:p>
        </p:txBody>
      </p:sp>
    </p:spTree>
    <p:extLst>
      <p:ext uri="{BB962C8B-B14F-4D97-AF65-F5344CB8AC3E}">
        <p14:creationId xmlns:p14="http://schemas.microsoft.com/office/powerpoint/2010/main" val="702669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lar Yer Tutucusu 2"/>
          <p:cNvSpPr>
            <a:spLocks noGrp="1"/>
          </p:cNvSpPr>
          <p:nvPr>
            <p:ph type="body" idx="1"/>
          </p:nvPr>
        </p:nvSpPr>
        <p:spPr/>
        <p:txBody>
          <a:bodyPr rtlCol="0"/>
          <a:lstStyle/>
          <a:p>
            <a:pPr rtl="0"/>
            <a:r>
              <a:rPr lang="tr-TR" noProof="0" dirty="0"/>
              <a:t>Bağlantıları ziyaret etmek için Slayt Gösterisi </a:t>
            </a:r>
            <a:r>
              <a:rPr lang="tr-TR" noProof="0" dirty="0" err="1"/>
              <a:t>modundayken</a:t>
            </a:r>
            <a:r>
              <a:rPr lang="tr-TR" noProof="0" dirty="0"/>
              <a:t> oklara tıklayın.</a:t>
            </a:r>
          </a:p>
        </p:txBody>
      </p:sp>
      <p:sp>
        <p:nvSpPr>
          <p:cNvPr id="4" name="Slayt Numarası Yer Tutucusu 3"/>
          <p:cNvSpPr>
            <a:spLocks noGrp="1"/>
          </p:cNvSpPr>
          <p:nvPr>
            <p:ph type="sldNum" sz="quarter" idx="10"/>
          </p:nvPr>
        </p:nvSpPr>
        <p:spPr/>
        <p:txBody>
          <a:bodyPr rtlCol="0"/>
          <a:lstStyle/>
          <a:p>
            <a:pPr rtl="0"/>
            <a:fld id="{DF61EA0F-A667-4B49-8422-0062BC55E249}" type="slidenum">
              <a:rPr lang="tr-TR" smtClean="0"/>
              <a:t>38</a:t>
            </a:fld>
            <a:endParaRPr lang="tr-TR" dirty="0"/>
          </a:p>
        </p:txBody>
      </p:sp>
    </p:spTree>
    <p:extLst>
      <p:ext uri="{BB962C8B-B14F-4D97-AF65-F5344CB8AC3E}">
        <p14:creationId xmlns:p14="http://schemas.microsoft.com/office/powerpoint/2010/main" val="3421780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564025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82762316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48855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6" name="Footer Placeholder 5"/>
          <p:cNvSpPr>
            <a:spLocks noGrp="1"/>
          </p:cNvSpPr>
          <p:nvPr>
            <p:ph type="ftr" sz="quarter" idx="11"/>
          </p:nvPr>
        </p:nvSpPr>
        <p:spPr/>
        <p:txBody>
          <a:bodyPr/>
          <a:lstStyle/>
          <a:p>
            <a:pPr rtl="0"/>
            <a:endParaRPr lang="tr-TR" noProof="0" dirty="0"/>
          </a:p>
        </p:txBody>
      </p:sp>
      <p:sp>
        <p:nvSpPr>
          <p:cNvPr id="7" name="Slide Number Placeholder 6"/>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121398476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8" name="Footer Placeholder 7"/>
          <p:cNvSpPr>
            <a:spLocks noGrp="1"/>
          </p:cNvSpPr>
          <p:nvPr>
            <p:ph type="ftr" sz="quarter" idx="11"/>
          </p:nvPr>
        </p:nvSpPr>
        <p:spPr/>
        <p:txBody>
          <a:bodyPr/>
          <a:lstStyle/>
          <a:p>
            <a:pPr rtl="0"/>
            <a:endParaRPr lang="tr-TR" noProof="0" dirty="0"/>
          </a:p>
        </p:txBody>
      </p:sp>
      <p:sp>
        <p:nvSpPr>
          <p:cNvPr id="9" name="Slide Number Placeholder 8"/>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9366342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4" name="Footer Placeholder 3"/>
          <p:cNvSpPr>
            <a:spLocks noGrp="1"/>
          </p:cNvSpPr>
          <p:nvPr>
            <p:ph type="ftr" sz="quarter" idx="11"/>
          </p:nvPr>
        </p:nvSpPr>
        <p:spPr/>
        <p:txBody>
          <a:bodyPr/>
          <a:lstStyle/>
          <a:p>
            <a:pPr rtl="0"/>
            <a:endParaRPr lang="tr-TR" noProof="0" dirty="0"/>
          </a:p>
        </p:txBody>
      </p:sp>
      <p:sp>
        <p:nvSpPr>
          <p:cNvPr id="5" name="Slide Number Placeholder 4"/>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92623208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3" name="Footer Placeholder 2"/>
          <p:cNvSpPr>
            <a:spLocks noGrp="1"/>
          </p:cNvSpPr>
          <p:nvPr>
            <p:ph type="ftr" sz="quarter" idx="11"/>
          </p:nvPr>
        </p:nvSpPr>
        <p:spPr/>
        <p:txBody>
          <a:bodyPr/>
          <a:lstStyle/>
          <a:p>
            <a:pPr rtl="0"/>
            <a:endParaRPr lang="tr-TR" noProof="0" dirty="0"/>
          </a:p>
        </p:txBody>
      </p:sp>
      <p:sp>
        <p:nvSpPr>
          <p:cNvPr id="4" name="Slide Number Placeholder 3"/>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46502568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6" name="Footer Placeholder 5"/>
          <p:cNvSpPr>
            <a:spLocks noGrp="1"/>
          </p:cNvSpPr>
          <p:nvPr>
            <p:ph type="ftr" sz="quarter" idx="11"/>
          </p:nvPr>
        </p:nvSpPr>
        <p:spPr/>
        <p:txBody>
          <a:bodyPr/>
          <a:lstStyle/>
          <a:p>
            <a:pPr rtl="0"/>
            <a:endParaRPr lang="tr-TR" noProof="0" dirty="0"/>
          </a:p>
        </p:txBody>
      </p:sp>
      <p:sp>
        <p:nvSpPr>
          <p:cNvPr id="7" name="Slide Number Placeholder 6"/>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197790469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6" name="Footer Placeholder 5"/>
          <p:cNvSpPr>
            <a:spLocks noGrp="1"/>
          </p:cNvSpPr>
          <p:nvPr>
            <p:ph type="ftr" sz="quarter" idx="11"/>
          </p:nvPr>
        </p:nvSpPr>
        <p:spPr/>
        <p:txBody>
          <a:bodyPr/>
          <a:lstStyle/>
          <a:p>
            <a:pPr rtl="0"/>
            <a:endParaRPr lang="tr-TR" noProof="0" dirty="0"/>
          </a:p>
        </p:txBody>
      </p:sp>
      <p:sp>
        <p:nvSpPr>
          <p:cNvPr id="7" name="Slide Number Placeholder 6"/>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62794412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Date Placeholder 2"/>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4" name="Footer Placeholder 3"/>
          <p:cNvSpPr>
            <a:spLocks noGrp="1"/>
          </p:cNvSpPr>
          <p:nvPr>
            <p:ph type="ftr" sz="quarter" idx="11"/>
          </p:nvPr>
        </p:nvSpPr>
        <p:spPr/>
        <p:txBody>
          <a:bodyPr/>
          <a:lstStyle/>
          <a:p>
            <a:pPr rtl="0"/>
            <a:endParaRPr lang="tr-TR" noProof="0" dirty="0"/>
          </a:p>
        </p:txBody>
      </p:sp>
      <p:sp>
        <p:nvSpPr>
          <p:cNvPr id="5" name="Slide Number Placeholder 4"/>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405519164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261266718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9518174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205376939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5235368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00108269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54764196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11"/>
          </p:nvPr>
        </p:nvSpPr>
        <p:spPr/>
        <p:txBody>
          <a:bodyPr/>
          <a:lstStyle/>
          <a:p>
            <a:pPr rtl="0"/>
            <a:endParaRPr lang="tr-TR" noProof="0" dirty="0"/>
          </a:p>
        </p:txBody>
      </p:sp>
      <p:sp>
        <p:nvSpPr>
          <p:cNvPr id="6" name="Slide Number Placeholder 5"/>
          <p:cNvSpPr>
            <a:spLocks noGrp="1"/>
          </p:cNvSpPr>
          <p:nvPr>
            <p:ph type="sldNum" sz="quarter" idx="12"/>
          </p:nvPr>
        </p:nvSpPr>
        <p:spPr/>
        <p:txBody>
          <a:body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9592794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aşlık Slaydı">
    <p:spTree>
      <p:nvGrpSpPr>
        <p:cNvPr id="1" name=""/>
        <p:cNvGrpSpPr/>
        <p:nvPr/>
      </p:nvGrpSpPr>
      <p:grpSpPr>
        <a:xfrm>
          <a:off x="0" y="0"/>
          <a:ext cx="0" cy="0"/>
          <a:chOff x="0" y="0"/>
          <a:chExt cx="0" cy="0"/>
        </a:xfrm>
      </p:grpSpPr>
      <p:sp>
        <p:nvSpPr>
          <p:cNvPr id="7" name="Dikdörtgen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800" noProof="0" dirty="0"/>
          </a:p>
        </p:txBody>
      </p:sp>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Tree>
    <p:extLst>
      <p:ext uri="{BB962C8B-B14F-4D97-AF65-F5344CB8AC3E}">
        <p14:creationId xmlns:p14="http://schemas.microsoft.com/office/powerpoint/2010/main" val="3864667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Başlık ve İçerik">
    <p:spTree>
      <p:nvGrpSpPr>
        <p:cNvPr id="1" name=""/>
        <p:cNvGrpSpPr/>
        <p:nvPr/>
      </p:nvGrpSpPr>
      <p:grpSpPr>
        <a:xfrm>
          <a:off x="0" y="0"/>
          <a:ext cx="0" cy="0"/>
          <a:chOff x="0" y="0"/>
          <a:chExt cx="0" cy="0"/>
        </a:xfrm>
      </p:grpSpPr>
      <p:sp>
        <p:nvSpPr>
          <p:cNvPr id="9" name="Dikdörtgen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tr-TR" sz="1800" noProof="0" dirty="0"/>
          </a:p>
        </p:txBody>
      </p:sp>
      <p:cxnSp>
        <p:nvCxnSpPr>
          <p:cNvPr id="12" name="Düz Bağlayıcı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Başlık 3"/>
          <p:cNvSpPr>
            <a:spLocks noGrp="1"/>
          </p:cNvSpPr>
          <p:nvPr>
            <p:ph type="title"/>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tr-TR" noProof="0"/>
              <a:t>Asıl başlık stilini düzenlemek için tıklayın</a:t>
            </a:r>
            <a:endParaRPr lang="tr-TR" noProof="0" dirty="0"/>
          </a:p>
        </p:txBody>
      </p:sp>
      <p:sp>
        <p:nvSpPr>
          <p:cNvPr id="3" name="İçerik Yer Tutucusu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tr-TR" noProof="0"/>
              <a:t>Asıl metin stillerini düzenle</a:t>
            </a:r>
          </a:p>
          <a:p>
            <a:pPr marL="0" lvl="1" indent="0" rtl="0">
              <a:lnSpc>
                <a:spcPct val="150000"/>
              </a:lnSpc>
              <a:spcBef>
                <a:spcPts val="1000"/>
              </a:spcBef>
              <a:spcAft>
                <a:spcPts val="1200"/>
              </a:spcAft>
              <a:buNone/>
            </a:pPr>
            <a:r>
              <a:rPr lang="tr-TR" noProof="0"/>
              <a:t>İkinci düzey</a:t>
            </a:r>
          </a:p>
          <a:p>
            <a:pPr marL="0" lvl="2" indent="0" rtl="0">
              <a:lnSpc>
                <a:spcPct val="150000"/>
              </a:lnSpc>
              <a:spcBef>
                <a:spcPts val="1000"/>
              </a:spcBef>
              <a:spcAft>
                <a:spcPts val="1200"/>
              </a:spcAft>
              <a:buNone/>
            </a:pPr>
            <a:r>
              <a:rPr lang="tr-TR" noProof="0"/>
              <a:t>Üçüncü düzey</a:t>
            </a:r>
          </a:p>
          <a:p>
            <a:pPr marL="0" lvl="3" indent="0" rtl="0">
              <a:lnSpc>
                <a:spcPct val="150000"/>
              </a:lnSpc>
              <a:spcBef>
                <a:spcPts val="1000"/>
              </a:spcBef>
              <a:spcAft>
                <a:spcPts val="1200"/>
              </a:spcAft>
              <a:buNone/>
            </a:pPr>
            <a:r>
              <a:rPr lang="tr-TR" noProof="0"/>
              <a:t>Dördüncü düzey</a:t>
            </a:r>
          </a:p>
          <a:p>
            <a:pPr marL="0" lvl="4" indent="0" rtl="0">
              <a:lnSpc>
                <a:spcPct val="150000"/>
              </a:lnSpc>
              <a:spcBef>
                <a:spcPts val="1000"/>
              </a:spcBef>
              <a:spcAft>
                <a:spcPts val="1200"/>
              </a:spcAft>
              <a:buNone/>
            </a:pPr>
            <a:r>
              <a:rPr lang="tr-TR" noProof="0"/>
              <a:t>Beşinci düzey</a:t>
            </a:r>
            <a:endParaRPr lang="tr-TR" noProof="0" dirty="0"/>
          </a:p>
        </p:txBody>
      </p:sp>
      <p:sp>
        <p:nvSpPr>
          <p:cNvPr id="6" name="Tarih Yer Tutucusu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5FAED58F-EB5B-4A36-96E7-60A39EA93EB2}" type="datetime1">
              <a:rPr lang="tr-TR" noProof="0" smtClean="0"/>
              <a:t>14.10.2019</a:t>
            </a:fld>
            <a:endParaRPr lang="tr-TR" noProof="0" dirty="0"/>
          </a:p>
        </p:txBody>
      </p:sp>
      <p:sp>
        <p:nvSpPr>
          <p:cNvPr id="7" name="Alt Bilgi Yer Tutucusu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tr-TR" noProof="0" dirty="0"/>
          </a:p>
        </p:txBody>
      </p:sp>
      <p:sp>
        <p:nvSpPr>
          <p:cNvPr id="8" name="Slayt Numarası Yer Tutucusu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tr-TR" noProof="0" smtClean="0"/>
              <a:pPr/>
              <a:t>‹#›</a:t>
            </a:fld>
            <a:endParaRPr lang="tr-TR" noProof="0" dirty="0"/>
          </a:p>
        </p:txBody>
      </p:sp>
    </p:spTree>
    <p:extLst>
      <p:ext uri="{BB962C8B-B14F-4D97-AF65-F5344CB8AC3E}">
        <p14:creationId xmlns:p14="http://schemas.microsoft.com/office/powerpoint/2010/main" val="3353023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ölüm Başlığı">
    <p:spTree>
      <p:nvGrpSpPr>
        <p:cNvPr id="1" name=""/>
        <p:cNvGrpSpPr/>
        <p:nvPr/>
      </p:nvGrpSpPr>
      <p:grpSpPr>
        <a:xfrm>
          <a:off x="0" y="0"/>
          <a:ext cx="0" cy="0"/>
          <a:chOff x="0" y="0"/>
          <a:chExt cx="0" cy="0"/>
        </a:xfrm>
      </p:grpSpPr>
      <p:sp>
        <p:nvSpPr>
          <p:cNvPr id="9" name="Dikdörtgen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800" noProof="0" dirty="0"/>
          </a:p>
        </p:txBody>
      </p:sp>
      <p:sp>
        <p:nvSpPr>
          <p:cNvPr id="10" name="Dikdörtgen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800" noProof="0" dirty="0"/>
          </a:p>
        </p:txBody>
      </p:sp>
      <p:sp>
        <p:nvSpPr>
          <p:cNvPr id="2" name="Başlık 1"/>
          <p:cNvSpPr>
            <a:spLocks noGrp="1"/>
          </p:cNvSpPr>
          <p:nvPr>
            <p:ph type="title"/>
          </p:nvPr>
        </p:nvSpPr>
        <p:spPr>
          <a:xfrm>
            <a:off x="521208" y="1536192"/>
            <a:ext cx="6876288" cy="640080"/>
          </a:xfrm>
        </p:spPr>
        <p:txBody>
          <a:bodyPr rtlCol="0">
            <a:normAutofit/>
          </a:bodyPr>
          <a:lstStyle>
            <a:lvl1pPr>
              <a:defRPr sz="3600">
                <a:solidFill>
                  <a:schemeClr val="bg1"/>
                </a:solidFill>
              </a:defRPr>
            </a:lvl1pPr>
          </a:lstStyle>
          <a:p>
            <a:pPr rtl="0"/>
            <a:r>
              <a:rPr lang="tr-TR" noProof="0"/>
              <a:t>Asıl başlık stilini düzenlemek için tıklayın</a:t>
            </a:r>
            <a:endParaRPr lang="tr-TR" noProof="0" dirty="0"/>
          </a:p>
        </p:txBody>
      </p:sp>
      <p:sp>
        <p:nvSpPr>
          <p:cNvPr id="7" name="İçerik Yer Tutucusu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tr-TR" noProof="0"/>
              <a:t>Asıl metin stillerini düzenle</a:t>
            </a:r>
          </a:p>
          <a:p>
            <a:pPr marL="0" lvl="1" indent="0" rtl="0">
              <a:lnSpc>
                <a:spcPct val="150000"/>
              </a:lnSpc>
              <a:spcBef>
                <a:spcPts val="1000"/>
              </a:spcBef>
              <a:spcAft>
                <a:spcPts val="1200"/>
              </a:spcAft>
              <a:buNone/>
            </a:pPr>
            <a:r>
              <a:rPr lang="tr-TR" noProof="0"/>
              <a:t>İkinci düzey</a:t>
            </a:r>
          </a:p>
          <a:p>
            <a:pPr marL="0" lvl="2" indent="0" rtl="0">
              <a:lnSpc>
                <a:spcPct val="150000"/>
              </a:lnSpc>
              <a:spcBef>
                <a:spcPts val="1000"/>
              </a:spcBef>
              <a:spcAft>
                <a:spcPts val="1200"/>
              </a:spcAft>
              <a:buNone/>
            </a:pPr>
            <a:r>
              <a:rPr lang="tr-TR" noProof="0"/>
              <a:t>Üçüncü düzey</a:t>
            </a:r>
          </a:p>
          <a:p>
            <a:pPr marL="0" lvl="3" indent="0" rtl="0">
              <a:lnSpc>
                <a:spcPct val="150000"/>
              </a:lnSpc>
              <a:spcBef>
                <a:spcPts val="1000"/>
              </a:spcBef>
              <a:spcAft>
                <a:spcPts val="1200"/>
              </a:spcAft>
              <a:buNone/>
            </a:pPr>
            <a:r>
              <a:rPr lang="tr-TR" noProof="0"/>
              <a:t>Dördüncü düzey</a:t>
            </a:r>
          </a:p>
          <a:p>
            <a:pPr marL="0" lvl="4" indent="0" rtl="0">
              <a:lnSpc>
                <a:spcPct val="150000"/>
              </a:lnSpc>
              <a:spcBef>
                <a:spcPts val="1000"/>
              </a:spcBef>
              <a:spcAft>
                <a:spcPts val="1200"/>
              </a:spcAft>
              <a:buNone/>
            </a:pPr>
            <a:r>
              <a:rPr lang="tr-TR" noProof="0"/>
              <a:t>Beşinci düzey</a:t>
            </a:r>
            <a:endParaRPr lang="tr-TR" noProof="0" dirty="0"/>
          </a:p>
        </p:txBody>
      </p:sp>
    </p:spTree>
    <p:extLst>
      <p:ext uri="{BB962C8B-B14F-4D97-AF65-F5344CB8AC3E}">
        <p14:creationId xmlns:p14="http://schemas.microsoft.com/office/powerpoint/2010/main" val="17138895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Başlık Slaydı">
    <p:spTree>
      <p:nvGrpSpPr>
        <p:cNvPr id="1" name=""/>
        <p:cNvGrpSpPr/>
        <p:nvPr/>
      </p:nvGrpSpPr>
      <p:grpSpPr>
        <a:xfrm>
          <a:off x="0" y="0"/>
          <a:ext cx="0" cy="0"/>
          <a:chOff x="0" y="0"/>
          <a:chExt cx="0" cy="0"/>
        </a:xfrm>
      </p:grpSpPr>
      <p:sp>
        <p:nvSpPr>
          <p:cNvPr id="7" name="Dikdörtgen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800" noProof="0" dirty="0"/>
          </a:p>
        </p:txBody>
      </p:sp>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Tree>
    <p:extLst>
      <p:ext uri="{BB962C8B-B14F-4D97-AF65-F5344CB8AC3E}">
        <p14:creationId xmlns:p14="http://schemas.microsoft.com/office/powerpoint/2010/main" val="3411321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rtl="0"/>
            <a:fld id="{B79A2361-2820-4F23-9FB2-E2B2AB16E0CA}" type="datetime1">
              <a:rPr lang="tr-TR" noProof="0" smtClean="0"/>
              <a:t>14.10.2019</a:t>
            </a:fld>
            <a:endParaRPr lang="tr-TR" noProof="0"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rtl="0"/>
            <a:endParaRPr lang="tr-TR" noProof="0"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rtl="0"/>
            <a:fld id="{9860EDB8-5305-433F-BE41-D7A86D811DB3}" type="slidenum">
              <a:rPr lang="tr-TR" noProof="0" smtClean="0"/>
              <a:pPr/>
              <a:t>‹#›</a:t>
            </a:fld>
            <a:endParaRPr lang="tr-TR" noProof="0" dirty="0"/>
          </a:p>
        </p:txBody>
      </p:sp>
      <p:sp>
        <p:nvSpPr>
          <p:cNvPr id="13" name="Dikdörtgen 12">
            <a:extLst>
              <a:ext uri="{FF2B5EF4-FFF2-40B4-BE49-F238E27FC236}">
                <a16:creationId xmlns:a16="http://schemas.microsoft.com/office/drawing/2014/main" id="{75379BA7-5E2D-4C3B-BF42-BF72202D1AE3}"/>
              </a:ext>
            </a:extLst>
          </p:cNvPr>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tr-TR" sz="1800" noProof="0" dirty="0"/>
          </a:p>
        </p:txBody>
      </p:sp>
      <p:cxnSp>
        <p:nvCxnSpPr>
          <p:cNvPr id="14" name="Düz Bağlayıcı 13">
            <a:extLst>
              <a:ext uri="{FF2B5EF4-FFF2-40B4-BE49-F238E27FC236}">
                <a16:creationId xmlns:a16="http://schemas.microsoft.com/office/drawing/2014/main" id="{F7A01678-CC2E-4F7E-9DB8-C6BE21AC49B3}"/>
              </a:ext>
            </a:extLst>
          </p:cNvPr>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6516101"/>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683" r:id="rId21"/>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png"/><Relationship Id="rId5" Type="http://schemas.microsoft.com/office/2017/04/relationships/track" Target="../media/track1.vtt"/><Relationship Id="rId4" Type="http://schemas.openxmlformats.org/officeDocument/2006/relationships/notesSlide" Target="../notesSlides/notesSlide4.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image" Target="../media/image22.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9.xml"/><Relationship Id="rId5" Type="http://schemas.openxmlformats.org/officeDocument/2006/relationships/image" Target="../media/image25.png"/><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emf"/></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hyperlink" Target="http://go.microsoft.com/fwlink/?LinkId=617172" TargetMode="External"/><Relationship Id="rId7"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s://support.office.com/tr-TR/article/powerpoint-for-windows-training-40e8c930-cb0b-40d8-82c4-bd53d3398787?redirectSourcePath=/article/b89770f1-deb1-4a19-94ef-342aa15a4689&amp;ui=tr-TR&amp;rs=tr-001&amp;ad=T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1164324"/>
            <a:ext cx="10515600" cy="2387600"/>
          </a:xfrm>
        </p:spPr>
        <p:txBody>
          <a:bodyPr rtlCol="0" anchor="ctr" anchorCtr="0">
            <a:normAutofit/>
          </a:bodyPr>
          <a:lstStyle/>
          <a:p>
            <a:pPr rtl="0"/>
            <a:r>
              <a:rPr lang="tr-TR" sz="4800" dirty="0" err="1">
                <a:solidFill>
                  <a:schemeClr val="bg1"/>
                </a:solidFill>
              </a:rPr>
              <a:t>PowerPoint'e</a:t>
            </a:r>
            <a:r>
              <a:rPr lang="tr-TR" sz="4800" dirty="0">
                <a:solidFill>
                  <a:schemeClr val="bg1"/>
                </a:solidFill>
              </a:rPr>
              <a:t> Hoş Geldiniz</a:t>
            </a:r>
          </a:p>
        </p:txBody>
      </p:sp>
      <p:sp>
        <p:nvSpPr>
          <p:cNvPr id="3" name="Alt Başlık 2"/>
          <p:cNvSpPr>
            <a:spLocks noGrp="1"/>
          </p:cNvSpPr>
          <p:nvPr>
            <p:ph type="subTitle" idx="4294967295"/>
          </p:nvPr>
        </p:nvSpPr>
        <p:spPr>
          <a:xfrm>
            <a:off x="0" y="2933700"/>
            <a:ext cx="9582150" cy="1136650"/>
          </a:xfrm>
        </p:spPr>
        <p:txBody>
          <a:bodyPr rtlCol="0">
            <a:normAutofit/>
          </a:bodyPr>
          <a:lstStyle/>
          <a:p>
            <a:pPr marL="0" indent="0" rtl="0">
              <a:buNone/>
            </a:pPr>
            <a:r>
              <a:rPr lang="tr-TR" sz="2400" dirty="0">
                <a:solidFill>
                  <a:schemeClr val="bg1"/>
                </a:solidFill>
                <a:latin typeface="+mj-lt"/>
              </a:rPr>
              <a:t>Daha kolay çalışmanız için 5 ipucu</a:t>
            </a:r>
          </a:p>
        </p:txBody>
      </p:sp>
      <p:pic>
        <p:nvPicPr>
          <p:cNvPr id="4" name="Resim 3" descr="PowerPoint logosu"/>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invGray">
          <a:xfrm>
            <a:off x="907283" y="5209538"/>
            <a:ext cx="2474189" cy="822960"/>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özlü iletişim görselleri ile ilgili görsel sonucu">
            <a:extLst>
              <a:ext uri="{FF2B5EF4-FFF2-40B4-BE49-F238E27FC236}">
                <a16:creationId xmlns:a16="http://schemas.microsoft.com/office/drawing/2014/main" id="{8E2FA357-FC36-4040-A0BF-A5D95598D0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666" y="0"/>
            <a:ext cx="1145248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962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özlü iletişim görselleri ile ilgili görsel sonucu">
            <a:extLst>
              <a:ext uri="{FF2B5EF4-FFF2-40B4-BE49-F238E27FC236}">
                <a16:creationId xmlns:a16="http://schemas.microsoft.com/office/drawing/2014/main" id="{466703F1-6567-42D9-9AC3-362F0AC7DF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889" y="0"/>
            <a:ext cx="882920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000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B99F2BB-2C03-4579-AF07-7DED5487C932}"/>
              </a:ext>
            </a:extLst>
          </p:cNvPr>
          <p:cNvSpPr>
            <a:spLocks noGrp="1"/>
          </p:cNvSpPr>
          <p:nvPr>
            <p:ph type="title"/>
          </p:nvPr>
        </p:nvSpPr>
        <p:spPr>
          <a:xfrm>
            <a:off x="684211" y="543339"/>
            <a:ext cx="10633145" cy="5451061"/>
          </a:xfrm>
        </p:spPr>
        <p:txBody>
          <a:bodyPr>
            <a:normAutofit fontScale="90000"/>
          </a:bodyPr>
          <a:lstStyle/>
          <a:p>
            <a:r>
              <a:rPr lang="tr-TR" sz="6000" b="1" dirty="0"/>
              <a:t>İLETİŞİM TÜRLERİ </a:t>
            </a:r>
            <a:br>
              <a:rPr lang="fr-FR" dirty="0"/>
            </a:br>
            <a:br>
              <a:rPr lang="tr-TR" dirty="0"/>
            </a:br>
            <a:br>
              <a:rPr lang="tr-TR" dirty="0"/>
            </a:br>
            <a:br>
              <a:rPr lang="tr-TR" dirty="0"/>
            </a:br>
            <a:br>
              <a:rPr lang="tr-TR" dirty="0"/>
            </a:br>
            <a:br>
              <a:rPr lang="tr-TR" dirty="0"/>
            </a:br>
            <a:br>
              <a:rPr lang="tr-TR" dirty="0"/>
            </a:br>
            <a:r>
              <a:rPr lang="tr-TR" sz="6000" b="1" dirty="0">
                <a:solidFill>
                  <a:prstClr val="white"/>
                </a:solidFill>
              </a:rPr>
              <a:t>İLETİŞİM TÜRLERİ </a:t>
            </a:r>
            <a:br>
              <a:rPr lang="fr-FR" dirty="0">
                <a:solidFill>
                  <a:prstClr val="white"/>
                </a:solidFill>
              </a:rPr>
            </a:br>
            <a:br>
              <a:rPr lang="tr-TR" dirty="0">
                <a:solidFill>
                  <a:prstClr val="white"/>
                </a:solidFill>
              </a:rPr>
            </a:br>
            <a:br>
              <a:rPr lang="tr-TR" dirty="0">
                <a:solidFill>
                  <a:prstClr val="white"/>
                </a:solidFill>
              </a:rPr>
            </a:br>
            <a:r>
              <a:rPr lang="tr-TR" dirty="0">
                <a:solidFill>
                  <a:prstClr val="white"/>
                </a:solidFill>
              </a:rPr>
              <a:t>1. </a:t>
            </a:r>
            <a:r>
              <a:rPr lang="fr-FR" dirty="0"/>
              <a:t>Sözlü </a:t>
            </a:r>
            <a:r>
              <a:rPr lang="tr-TR" dirty="0"/>
              <a:t>İ</a:t>
            </a:r>
            <a:r>
              <a:rPr lang="fr-FR" dirty="0"/>
              <a:t>let</a:t>
            </a:r>
            <a:r>
              <a:rPr lang="tr-TR" dirty="0"/>
              <a:t>İ</a:t>
            </a:r>
            <a:r>
              <a:rPr lang="fr-FR" dirty="0"/>
              <a:t>ş</a:t>
            </a:r>
            <a:r>
              <a:rPr lang="tr-TR" dirty="0"/>
              <a:t>İ</a:t>
            </a:r>
            <a:r>
              <a:rPr lang="fr-FR" dirty="0"/>
              <a:t>m</a:t>
            </a:r>
            <a:br>
              <a:rPr lang="fr-FR" dirty="0"/>
            </a:br>
            <a:br>
              <a:rPr lang="tr-TR" dirty="0"/>
            </a:br>
            <a:r>
              <a:rPr lang="tr-TR" dirty="0"/>
              <a:t>2. </a:t>
            </a:r>
            <a:r>
              <a:rPr lang="fr-FR" dirty="0"/>
              <a:t>Sözsüz </a:t>
            </a:r>
            <a:r>
              <a:rPr lang="tr-TR" dirty="0"/>
              <a:t>İ</a:t>
            </a:r>
            <a:r>
              <a:rPr lang="fr-FR" dirty="0"/>
              <a:t>let</a:t>
            </a:r>
            <a:r>
              <a:rPr lang="tr-TR" dirty="0"/>
              <a:t>İ</a:t>
            </a:r>
            <a:r>
              <a:rPr lang="fr-FR" dirty="0"/>
              <a:t>ş</a:t>
            </a:r>
            <a:r>
              <a:rPr lang="tr-TR" dirty="0"/>
              <a:t>İ</a:t>
            </a:r>
            <a:r>
              <a:rPr lang="fr-FR" dirty="0"/>
              <a:t>m</a:t>
            </a:r>
            <a:br>
              <a:rPr lang="fr-FR" dirty="0"/>
            </a:br>
            <a:br>
              <a:rPr lang="tr-TR" dirty="0"/>
            </a:br>
            <a:r>
              <a:rPr lang="tr-TR" dirty="0"/>
              <a:t>3. </a:t>
            </a:r>
            <a:r>
              <a:rPr lang="fr-FR" dirty="0"/>
              <a:t>Yazılı </a:t>
            </a:r>
            <a:r>
              <a:rPr lang="tr-TR" dirty="0"/>
              <a:t>İ</a:t>
            </a:r>
            <a:r>
              <a:rPr lang="fr-FR" dirty="0"/>
              <a:t>let</a:t>
            </a:r>
            <a:r>
              <a:rPr lang="tr-TR" dirty="0"/>
              <a:t>İ</a:t>
            </a:r>
            <a:r>
              <a:rPr lang="fr-FR" dirty="0"/>
              <a:t>ş</a:t>
            </a:r>
            <a:r>
              <a:rPr lang="tr-TR" dirty="0"/>
              <a:t>İ</a:t>
            </a:r>
            <a:r>
              <a:rPr lang="fr-FR" dirty="0"/>
              <a:t>m </a:t>
            </a:r>
            <a:br>
              <a:rPr lang="fr-FR" dirty="0"/>
            </a:br>
            <a:br>
              <a:rPr lang="tr-TR" sz="6000" b="1" dirty="0"/>
            </a:br>
            <a:br>
              <a:rPr lang="tr-TR" sz="6000" b="1" dirty="0"/>
            </a:br>
            <a:br>
              <a:rPr lang="tr-TR" sz="6000" b="1" dirty="0"/>
            </a:br>
            <a:br>
              <a:rPr lang="tr-TR" sz="6000" b="1" dirty="0"/>
            </a:br>
            <a:br>
              <a:rPr lang="tr-TR" sz="6000" b="1" dirty="0"/>
            </a:br>
            <a:endParaRPr lang="fr-FR" sz="6000" b="1" dirty="0"/>
          </a:p>
        </p:txBody>
      </p:sp>
    </p:spTree>
    <p:extLst>
      <p:ext uri="{BB962C8B-B14F-4D97-AF65-F5344CB8AC3E}">
        <p14:creationId xmlns:p14="http://schemas.microsoft.com/office/powerpoint/2010/main" val="1357022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özlü iletişim görselleri ile ilgili görsel sonucu">
            <a:extLst>
              <a:ext uri="{FF2B5EF4-FFF2-40B4-BE49-F238E27FC236}">
                <a16:creationId xmlns:a16="http://schemas.microsoft.com/office/drawing/2014/main" id="{1141B2F2-394B-458A-B5D0-D4729A340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833" y="0"/>
            <a:ext cx="1176727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504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0AB72FD-649A-4E82-847B-DD019CAE98E2}"/>
              </a:ext>
            </a:extLst>
          </p:cNvPr>
          <p:cNvSpPr/>
          <p:nvPr/>
        </p:nvSpPr>
        <p:spPr>
          <a:xfrm>
            <a:off x="1060175" y="1616764"/>
            <a:ext cx="10283686" cy="3539430"/>
          </a:xfrm>
          <a:prstGeom prst="rect">
            <a:avLst/>
          </a:prstGeom>
        </p:spPr>
        <p:txBody>
          <a:bodyPr wrap="square">
            <a:spAutoFit/>
          </a:bodyPr>
          <a:lstStyle/>
          <a:p>
            <a:pPr algn="just"/>
            <a:r>
              <a:rPr lang="fr-FR" sz="3200" dirty="0">
                <a:solidFill>
                  <a:srgbClr val="000000"/>
                </a:solidFill>
                <a:latin typeface="Minion Pro"/>
              </a:rPr>
              <a:t>Sözlü iletişim adından da anlaşılacağı gibi söz yoluyla gerçekleşen iletişim biçimidir. Etnolojik açıdan, sözlü iletişim birisiyle iletişim kurma amacıyla yayılan sesler bütünüdür. Bilinen en eski iletişim türü olan sözlü iletişimde mesajlar belli ve üzerinde </a:t>
            </a:r>
            <a:r>
              <a:rPr lang="fr-FR" sz="3200" dirty="0">
                <a:solidFill>
                  <a:srgbClr val="000000"/>
                </a:solidFill>
                <a:latin typeface="Times New Roman" panose="02020603050405020304" pitchFamily="18" charset="0"/>
                <a:cs typeface="Times New Roman" panose="02020603050405020304" pitchFamily="18" charset="0"/>
              </a:rPr>
              <a:t>anlaşılmış</a:t>
            </a:r>
            <a:r>
              <a:rPr lang="fr-FR" sz="3200" dirty="0">
                <a:solidFill>
                  <a:srgbClr val="000000"/>
                </a:solidFill>
                <a:latin typeface="Minion Pro"/>
              </a:rPr>
              <a:t> bir semboller sistemi olan dil ve o dile özgü sesler ve sözcüklerle kodlanmıştır. Sözlü iletişim sese, konuşmaya ve dinlemeye dayalı bir iletişim türüdür</a:t>
            </a:r>
            <a:endParaRPr lang="fr-FR" sz="3200" dirty="0"/>
          </a:p>
        </p:txBody>
      </p:sp>
    </p:spTree>
    <p:extLst>
      <p:ext uri="{BB962C8B-B14F-4D97-AF65-F5344CB8AC3E}">
        <p14:creationId xmlns:p14="http://schemas.microsoft.com/office/powerpoint/2010/main" val="3736317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özlü iletişim görselleri ile ilgili görsel sonucu">
            <a:extLst>
              <a:ext uri="{FF2B5EF4-FFF2-40B4-BE49-F238E27FC236}">
                <a16:creationId xmlns:a16="http://schemas.microsoft.com/office/drawing/2014/main" id="{1A2AD57E-96C4-4992-AF88-97E0883215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8740" y="149902"/>
            <a:ext cx="8664315" cy="6430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845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1F3D4E5-23DD-45B6-933D-388CED72FE1E}"/>
              </a:ext>
            </a:extLst>
          </p:cNvPr>
          <p:cNvSpPr/>
          <p:nvPr/>
        </p:nvSpPr>
        <p:spPr>
          <a:xfrm>
            <a:off x="1484025" y="1274163"/>
            <a:ext cx="9728617" cy="5016758"/>
          </a:xfrm>
          <a:prstGeom prst="rect">
            <a:avLst/>
          </a:prstGeom>
        </p:spPr>
        <p:txBody>
          <a:bodyPr wrap="square">
            <a:spAutoFit/>
          </a:bodyPr>
          <a:lstStyle/>
          <a:p>
            <a:r>
              <a:rPr lang="tr-TR" sz="4000" dirty="0">
                <a:solidFill>
                  <a:srgbClr val="000000"/>
                </a:solidFill>
                <a:latin typeface="Times New Roman" panose="02020603050405020304" pitchFamily="18" charset="0"/>
                <a:cs typeface="Times New Roman" panose="02020603050405020304" pitchFamily="18" charset="0"/>
              </a:rPr>
              <a:t>Unutmayın</a:t>
            </a:r>
            <a:r>
              <a:rPr lang="fr-FR" sz="4000" dirty="0">
                <a:solidFill>
                  <a:srgbClr val="000000"/>
                </a:solidFill>
                <a:latin typeface="Times New Roman" panose="02020603050405020304" pitchFamily="18" charset="0"/>
                <a:cs typeface="Times New Roman" panose="02020603050405020304" pitchFamily="18" charset="0"/>
              </a:rPr>
              <a:t> ki </a:t>
            </a:r>
            <a:r>
              <a:rPr lang="tr-TR" sz="4000" dirty="0">
                <a:solidFill>
                  <a:srgbClr val="000000"/>
                </a:solidFill>
                <a:latin typeface="Times New Roman" panose="02020603050405020304" pitchFamily="18" charset="0"/>
                <a:cs typeface="Times New Roman" panose="02020603050405020304" pitchFamily="18" charset="0"/>
              </a:rPr>
              <a:t>söyleyecekleriniz</a:t>
            </a:r>
            <a:r>
              <a:rPr lang="fr-FR" sz="4000" dirty="0">
                <a:solidFill>
                  <a:srgbClr val="000000"/>
                </a:solidFill>
                <a:latin typeface="Times New Roman" panose="02020603050405020304" pitchFamily="18" charset="0"/>
                <a:cs typeface="Times New Roman" panose="02020603050405020304" pitchFamily="18" charset="0"/>
              </a:rPr>
              <a:t> kadar söyleyiş tarzlarınız da önemlidir. İyi bir iletişim kurmanın yolu, en etkin ifade tarzını kullanmaktır. “Hızlı, samimi ve anında geri bildirimin olduğu sözel iletişim, </a:t>
            </a:r>
            <a:endParaRPr lang="tr-TR" sz="4000" dirty="0">
              <a:solidFill>
                <a:srgbClr val="000000"/>
              </a:solidFill>
              <a:latin typeface="Times New Roman" panose="02020603050405020304" pitchFamily="18" charset="0"/>
              <a:cs typeface="Times New Roman" panose="02020603050405020304" pitchFamily="18" charset="0"/>
            </a:endParaRPr>
          </a:p>
          <a:p>
            <a:endParaRPr lang="tr-TR" sz="4000" dirty="0">
              <a:solidFill>
                <a:srgbClr val="000000"/>
              </a:solidFill>
              <a:latin typeface="Times New Roman" panose="02020603050405020304" pitchFamily="18" charset="0"/>
              <a:cs typeface="Times New Roman" panose="02020603050405020304" pitchFamily="18" charset="0"/>
            </a:endParaRPr>
          </a:p>
          <a:p>
            <a:r>
              <a:rPr lang="fr-FR" sz="4000" dirty="0">
                <a:solidFill>
                  <a:srgbClr val="000000"/>
                </a:solidFill>
                <a:latin typeface="Times New Roman" panose="02020603050405020304" pitchFamily="18" charset="0"/>
                <a:cs typeface="Times New Roman" panose="02020603050405020304" pitchFamily="18" charset="0"/>
              </a:rPr>
              <a:t>dil ve dil-ötesi olmak üzere iki alt sınıfa ayrılmaktadır</a:t>
            </a:r>
            <a:r>
              <a:rPr lang="tr-TR" sz="4000" dirty="0">
                <a:solidFill>
                  <a:srgbClr val="000000"/>
                </a:solidFill>
                <a:latin typeface="Times New Roman" panose="02020603050405020304" pitchFamily="18" charset="0"/>
                <a:cs typeface="Times New Roman" panose="02020603050405020304" pitchFamily="18" charset="0"/>
              </a:rPr>
              <a:t>:</a:t>
            </a:r>
            <a:r>
              <a:rPr lang="fr-FR" sz="4000" dirty="0">
                <a:solidFill>
                  <a:srgbClr val="000000"/>
                </a:solidFill>
                <a:latin typeface="Times New Roman" panose="02020603050405020304" pitchFamily="18" charset="0"/>
                <a:cs typeface="Times New Roman" panose="02020603050405020304" pitchFamily="18" charset="0"/>
              </a:rPr>
              <a:t> </a:t>
            </a:r>
            <a:endParaRPr lang="fr-FR"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3697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364B12A-683B-48E4-BBF3-84DADF3419E2}"/>
              </a:ext>
            </a:extLst>
          </p:cNvPr>
          <p:cNvSpPr/>
          <p:nvPr/>
        </p:nvSpPr>
        <p:spPr>
          <a:xfrm>
            <a:off x="539646" y="644578"/>
            <a:ext cx="10837889" cy="5509200"/>
          </a:xfrm>
          <a:prstGeom prst="rect">
            <a:avLst/>
          </a:prstGeom>
        </p:spPr>
        <p:txBody>
          <a:bodyPr wrap="square">
            <a:spAutoFit/>
          </a:bodyPr>
          <a:lstStyle/>
          <a:p>
            <a:r>
              <a:rPr lang="fr-FR" sz="3200" dirty="0">
                <a:solidFill>
                  <a:srgbClr val="000000"/>
                </a:solidFill>
                <a:latin typeface="Minion Pro"/>
              </a:rPr>
              <a:t>İnsanların karşılıklı konuşmalarını hatta mektuplaşmalarını ‘dille iletişim’ kabul edebiliriz. Dille iletişimde kişiler, ürettikleri bilgileri birbirlerine ileterek anlamlandırırlar. </a:t>
            </a:r>
            <a:endParaRPr lang="tr-TR" sz="3200" dirty="0">
              <a:solidFill>
                <a:srgbClr val="000000"/>
              </a:solidFill>
              <a:latin typeface="Minion Pro"/>
            </a:endParaRPr>
          </a:p>
          <a:p>
            <a:endParaRPr lang="tr-TR" sz="3200" dirty="0">
              <a:solidFill>
                <a:srgbClr val="000000"/>
              </a:solidFill>
              <a:latin typeface="Minion Pro"/>
            </a:endParaRPr>
          </a:p>
          <a:p>
            <a:r>
              <a:rPr lang="fr-FR" sz="3200" dirty="0">
                <a:solidFill>
                  <a:srgbClr val="000000"/>
                </a:solidFill>
                <a:latin typeface="Minion Pro"/>
              </a:rPr>
              <a:t>Dil-ötesi iletişim, sesin niteliği ile ilgilidir; </a:t>
            </a:r>
            <a:endParaRPr lang="tr-TR" sz="3200" dirty="0">
              <a:solidFill>
                <a:srgbClr val="000000"/>
              </a:solidFill>
              <a:latin typeface="Minion Pro"/>
            </a:endParaRPr>
          </a:p>
          <a:p>
            <a:r>
              <a:rPr lang="fr-FR" sz="3200" b="1" dirty="0">
                <a:solidFill>
                  <a:srgbClr val="000000"/>
                </a:solidFill>
                <a:latin typeface="Minion Pro"/>
              </a:rPr>
              <a:t>ses tonu, sesin hızı, </a:t>
            </a:r>
            <a:endParaRPr lang="tr-TR" sz="3200" b="1" dirty="0">
              <a:solidFill>
                <a:srgbClr val="000000"/>
              </a:solidFill>
              <a:latin typeface="Minion Pro"/>
            </a:endParaRPr>
          </a:p>
          <a:p>
            <a:r>
              <a:rPr lang="fr-FR" sz="3200" b="1" dirty="0" err="1">
                <a:solidFill>
                  <a:srgbClr val="000000"/>
                </a:solidFill>
                <a:latin typeface="Minion Pro"/>
              </a:rPr>
              <a:t>şiddeti</a:t>
            </a:r>
            <a:r>
              <a:rPr lang="fr-FR" sz="3200" b="1" dirty="0">
                <a:solidFill>
                  <a:srgbClr val="000000"/>
                </a:solidFill>
                <a:latin typeface="Minion Pro"/>
              </a:rPr>
              <a:t>,</a:t>
            </a:r>
            <a:endParaRPr lang="tr-TR" sz="3200" b="1" dirty="0">
              <a:solidFill>
                <a:srgbClr val="000000"/>
              </a:solidFill>
              <a:latin typeface="Minion Pro"/>
            </a:endParaRPr>
          </a:p>
          <a:p>
            <a:r>
              <a:rPr lang="fr-FR" sz="3200" b="1" dirty="0">
                <a:solidFill>
                  <a:srgbClr val="000000"/>
                </a:solidFill>
                <a:latin typeface="Minion Pro"/>
              </a:rPr>
              <a:t> </a:t>
            </a:r>
            <a:r>
              <a:rPr lang="fr-FR" sz="3200" dirty="0">
                <a:solidFill>
                  <a:srgbClr val="000000"/>
                </a:solidFill>
                <a:latin typeface="Minion Pro"/>
              </a:rPr>
              <a:t>hangi kelimelerin vurgulandığı,</a:t>
            </a:r>
            <a:endParaRPr lang="tr-TR" sz="3200" dirty="0">
              <a:solidFill>
                <a:srgbClr val="000000"/>
              </a:solidFill>
              <a:latin typeface="Minion Pro"/>
            </a:endParaRPr>
          </a:p>
          <a:p>
            <a:r>
              <a:rPr lang="fr-FR" sz="3200" dirty="0">
                <a:solidFill>
                  <a:srgbClr val="000000"/>
                </a:solidFill>
                <a:latin typeface="Minion Pro"/>
              </a:rPr>
              <a:t> duraklamalar ve benzeri özellikler” </a:t>
            </a:r>
            <a:r>
              <a:rPr lang="fr-FR" sz="3200" b="1" dirty="0" err="1">
                <a:solidFill>
                  <a:srgbClr val="000000"/>
                </a:solidFill>
                <a:latin typeface="Minion Pro"/>
              </a:rPr>
              <a:t>dil-ötesi</a:t>
            </a:r>
            <a:r>
              <a:rPr lang="fr-FR" sz="3200" b="1" dirty="0">
                <a:solidFill>
                  <a:srgbClr val="000000"/>
                </a:solidFill>
                <a:latin typeface="Minion Pro"/>
              </a:rPr>
              <a:t> iletişim </a:t>
            </a:r>
            <a:r>
              <a:rPr lang="fr-FR" sz="3200" dirty="0">
                <a:solidFill>
                  <a:srgbClr val="000000"/>
                </a:solidFill>
                <a:latin typeface="Minion Pro"/>
              </a:rPr>
              <a:t>sayılır. </a:t>
            </a:r>
            <a:endParaRPr lang="tr-TR" sz="3200" dirty="0">
              <a:solidFill>
                <a:srgbClr val="000000"/>
              </a:solidFill>
              <a:latin typeface="Minion Pro"/>
            </a:endParaRPr>
          </a:p>
          <a:p>
            <a:endParaRPr lang="tr-TR" sz="3200" dirty="0">
              <a:solidFill>
                <a:srgbClr val="000000"/>
              </a:solidFill>
              <a:latin typeface="Minion Pro"/>
            </a:endParaRPr>
          </a:p>
          <a:p>
            <a:r>
              <a:rPr lang="fr-FR" sz="3200" dirty="0">
                <a:solidFill>
                  <a:srgbClr val="000000"/>
                </a:solidFill>
                <a:latin typeface="Minion Pro"/>
              </a:rPr>
              <a:t> </a:t>
            </a:r>
            <a:endParaRPr lang="fr-FR" sz="3200" dirty="0"/>
          </a:p>
        </p:txBody>
      </p:sp>
    </p:spTree>
    <p:extLst>
      <p:ext uri="{BB962C8B-B14F-4D97-AF65-F5344CB8AC3E}">
        <p14:creationId xmlns:p14="http://schemas.microsoft.com/office/powerpoint/2010/main" val="1858701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9ADEB273-CD99-4233-BDD3-66ED63E3F1EC}"/>
              </a:ext>
            </a:extLst>
          </p:cNvPr>
          <p:cNvSpPr/>
          <p:nvPr/>
        </p:nvSpPr>
        <p:spPr>
          <a:xfrm>
            <a:off x="539646" y="1214203"/>
            <a:ext cx="11422505" cy="3170099"/>
          </a:xfrm>
          <a:prstGeom prst="rect">
            <a:avLst/>
          </a:prstGeom>
        </p:spPr>
        <p:txBody>
          <a:bodyPr wrap="square">
            <a:spAutoFit/>
          </a:bodyPr>
          <a:lstStyle/>
          <a:p>
            <a:r>
              <a:rPr lang="fr-FR" sz="4000" dirty="0" err="1">
                <a:solidFill>
                  <a:srgbClr val="000000"/>
                </a:solidFill>
                <a:latin typeface="Minion Pro"/>
              </a:rPr>
              <a:t>ikili</a:t>
            </a:r>
            <a:r>
              <a:rPr lang="fr-FR" sz="4000" dirty="0">
                <a:solidFill>
                  <a:srgbClr val="000000"/>
                </a:solidFill>
                <a:latin typeface="Minion Pro"/>
              </a:rPr>
              <a:t> </a:t>
            </a:r>
            <a:r>
              <a:rPr lang="fr-FR" sz="4000" dirty="0" err="1">
                <a:solidFill>
                  <a:srgbClr val="000000"/>
                </a:solidFill>
                <a:latin typeface="Minion Pro"/>
              </a:rPr>
              <a:t>ilişkilerde</a:t>
            </a:r>
            <a:r>
              <a:rPr lang="fr-FR" sz="4000" dirty="0">
                <a:solidFill>
                  <a:srgbClr val="000000"/>
                </a:solidFill>
                <a:latin typeface="Minion Pro"/>
              </a:rPr>
              <a:t> ya da </a:t>
            </a:r>
            <a:r>
              <a:rPr lang="fr-FR" sz="4000" dirty="0" err="1">
                <a:solidFill>
                  <a:srgbClr val="000000"/>
                </a:solidFill>
                <a:latin typeface="Minion Pro"/>
              </a:rPr>
              <a:t>toplum</a:t>
            </a:r>
            <a:r>
              <a:rPr lang="fr-FR" sz="4000" dirty="0">
                <a:solidFill>
                  <a:srgbClr val="000000"/>
                </a:solidFill>
                <a:latin typeface="Minion Pro"/>
              </a:rPr>
              <a:t> </a:t>
            </a:r>
            <a:r>
              <a:rPr lang="fr-FR" sz="4000" dirty="0" err="1">
                <a:solidFill>
                  <a:srgbClr val="000000"/>
                </a:solidFill>
                <a:latin typeface="Minion Pro"/>
              </a:rPr>
              <a:t>içi</a:t>
            </a:r>
            <a:r>
              <a:rPr lang="fr-FR" sz="4000" dirty="0">
                <a:solidFill>
                  <a:srgbClr val="000000"/>
                </a:solidFill>
                <a:latin typeface="Minion Pro"/>
              </a:rPr>
              <a:t> iletişimde sen dili yerine ben </a:t>
            </a:r>
            <a:r>
              <a:rPr lang="fr-FR" sz="4000" dirty="0" err="1">
                <a:solidFill>
                  <a:srgbClr val="000000"/>
                </a:solidFill>
                <a:latin typeface="Minion Pro"/>
              </a:rPr>
              <a:t>dilini</a:t>
            </a:r>
            <a:r>
              <a:rPr lang="fr-FR" sz="4000" dirty="0">
                <a:solidFill>
                  <a:srgbClr val="000000"/>
                </a:solidFill>
                <a:latin typeface="Minion Pro"/>
              </a:rPr>
              <a:t> </a:t>
            </a:r>
            <a:r>
              <a:rPr lang="fr-FR" sz="4000" dirty="0" err="1">
                <a:solidFill>
                  <a:srgbClr val="000000"/>
                </a:solidFill>
                <a:latin typeface="Minion Pro"/>
              </a:rPr>
              <a:t>kullanı</a:t>
            </a:r>
            <a:r>
              <a:rPr lang="tr-TR" sz="4000" dirty="0">
                <a:solidFill>
                  <a:srgbClr val="000000"/>
                </a:solidFill>
                <a:latin typeface="Minion Pro"/>
              </a:rPr>
              <a:t>n! </a:t>
            </a:r>
          </a:p>
          <a:p>
            <a:r>
              <a:rPr lang="tr-TR" sz="4000" dirty="0">
                <a:solidFill>
                  <a:srgbClr val="000000"/>
                </a:solidFill>
                <a:latin typeface="Minion Pro"/>
              </a:rPr>
              <a:t>yargılayıcı ve suçlayıcı olan sen dilinden kaçınarak sorunların çözümünde ben dilini kullanmak daha doğrudur.</a:t>
            </a:r>
            <a:endParaRPr lang="fr-FR" sz="4000" dirty="0"/>
          </a:p>
        </p:txBody>
      </p:sp>
    </p:spTree>
    <p:extLst>
      <p:ext uri="{BB962C8B-B14F-4D97-AF65-F5344CB8AC3E}">
        <p14:creationId xmlns:p14="http://schemas.microsoft.com/office/powerpoint/2010/main" val="2548637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1F80208-1014-4489-923C-D831C323DC09}"/>
              </a:ext>
            </a:extLst>
          </p:cNvPr>
          <p:cNvSpPr/>
          <p:nvPr/>
        </p:nvSpPr>
        <p:spPr>
          <a:xfrm>
            <a:off x="599607" y="1214204"/>
            <a:ext cx="9908498" cy="6001643"/>
          </a:xfrm>
          <a:prstGeom prst="rect">
            <a:avLst/>
          </a:prstGeom>
        </p:spPr>
        <p:txBody>
          <a:bodyPr wrap="square">
            <a:spAutoFit/>
          </a:bodyPr>
          <a:lstStyle/>
          <a:p>
            <a:r>
              <a:rPr lang="fr-FR" sz="3200" dirty="0">
                <a:solidFill>
                  <a:srgbClr val="000000"/>
                </a:solidFill>
                <a:latin typeface="Times New Roman" panose="02020603050405020304" pitchFamily="18" charset="0"/>
                <a:cs typeface="Times New Roman" panose="02020603050405020304" pitchFamily="18" charset="0"/>
              </a:rPr>
              <a:t>Sen kes şunu! (Emir) </a:t>
            </a:r>
            <a:r>
              <a:rPr lang="tr-TR" sz="3200" dirty="0">
                <a:solidFill>
                  <a:srgbClr val="000000"/>
                </a:solidFill>
                <a:latin typeface="Times New Roman" panose="02020603050405020304" pitchFamily="18" charset="0"/>
                <a:cs typeface="Times New Roman" panose="02020603050405020304" pitchFamily="18" charset="0"/>
              </a:rPr>
              <a:t>–Bu şekilde </a:t>
            </a:r>
            <a:r>
              <a:rPr lang="tr-TR" sz="3200" dirty="0">
                <a:solidFill>
                  <a:srgbClr val="FF0000"/>
                </a:solidFill>
                <a:latin typeface="Times New Roman" panose="02020603050405020304" pitchFamily="18" charset="0"/>
                <a:cs typeface="Times New Roman" panose="02020603050405020304" pitchFamily="18" charset="0"/>
              </a:rPr>
              <a:t>konuşman beni üzüyor?</a:t>
            </a:r>
            <a:endParaRPr lang="fr-FR" sz="3200" dirty="0">
              <a:solidFill>
                <a:srgbClr val="FF0000"/>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 Sen sus yoksa! (Tehdit) </a:t>
            </a:r>
            <a:r>
              <a:rPr lang="tr-TR" sz="3200" b="1" dirty="0">
                <a:solidFill>
                  <a:srgbClr val="00B050"/>
                </a:solidFill>
                <a:latin typeface="Times New Roman" panose="02020603050405020304" pitchFamily="18" charset="0"/>
                <a:cs typeface="Times New Roman" panose="02020603050405020304" pitchFamily="18" charset="0"/>
              </a:rPr>
              <a:t>Bana söz hakkı vermeni bekliyorum.</a:t>
            </a:r>
            <a:endParaRPr lang="fr-FR" sz="3200" b="1" dirty="0">
              <a:solidFill>
                <a:srgbClr val="00B050"/>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 Sen senden daha iyisi beklenir. (Ahlak dersi verme). </a:t>
            </a:r>
            <a:r>
              <a:rPr lang="tr-TR" sz="3200" dirty="0">
                <a:solidFill>
                  <a:srgbClr val="FF0000"/>
                </a:solidFill>
                <a:latin typeface="Times New Roman" panose="02020603050405020304" pitchFamily="18" charset="0"/>
                <a:cs typeface="Times New Roman" panose="02020603050405020304" pitchFamily="18" charset="0"/>
              </a:rPr>
              <a:t>Daha iyisini yapacağına inanıyorum</a:t>
            </a:r>
            <a:endParaRPr lang="fr-FR" sz="3200" dirty="0">
              <a:solidFill>
                <a:srgbClr val="FF0000"/>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 Sen benim sana gösterdiğim gibi y</a:t>
            </a:r>
            <a:r>
              <a:rPr lang="tr-TR" sz="3200" dirty="0" err="1">
                <a:solidFill>
                  <a:srgbClr val="000000"/>
                </a:solidFill>
                <a:latin typeface="Times New Roman" panose="02020603050405020304" pitchFamily="18" charset="0"/>
                <a:cs typeface="Times New Roman" panose="02020603050405020304" pitchFamily="18" charset="0"/>
              </a:rPr>
              <a:t>ap.</a:t>
            </a:r>
            <a:r>
              <a:rPr lang="tr-TR" sz="3200" b="1" dirty="0" err="1">
                <a:solidFill>
                  <a:srgbClr val="7030A0"/>
                </a:solidFill>
                <a:latin typeface="Times New Roman" panose="02020603050405020304" pitchFamily="18" charset="0"/>
                <a:cs typeface="Times New Roman" panose="02020603050405020304" pitchFamily="18" charset="0"/>
              </a:rPr>
              <a:t>Gösterdiğim</a:t>
            </a:r>
            <a:r>
              <a:rPr lang="tr-TR" sz="3200" b="1" dirty="0">
                <a:solidFill>
                  <a:srgbClr val="7030A0"/>
                </a:solidFill>
                <a:latin typeface="Times New Roman" panose="02020603050405020304" pitchFamily="18" charset="0"/>
                <a:cs typeface="Times New Roman" panose="02020603050405020304" pitchFamily="18" charset="0"/>
              </a:rPr>
              <a:t> gibi yapacağından eminim.</a:t>
            </a:r>
            <a:r>
              <a:rPr lang="fr-FR" sz="3200" dirty="0">
                <a:solidFill>
                  <a:srgbClr val="000000"/>
                </a:solidFill>
                <a:latin typeface="Times New Roman" panose="02020603050405020304" pitchFamily="18" charset="0"/>
                <a:cs typeface="Times New Roman" panose="02020603050405020304" pitchFamily="18" charset="0"/>
              </a:rPr>
              <a:t>(çözüm getirme, emir). </a:t>
            </a:r>
            <a:endParaRPr lang="tr-TR" sz="3200" dirty="0">
              <a:solidFill>
                <a:srgbClr val="000000"/>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 Sen olgun biri gibi düşünmüyorsun. (Eleştiri) </a:t>
            </a:r>
            <a:r>
              <a:rPr lang="tr-TR" sz="3200" dirty="0">
                <a:solidFill>
                  <a:schemeClr val="accent1">
                    <a:lumMod val="60000"/>
                    <a:lumOff val="40000"/>
                  </a:schemeClr>
                </a:solidFill>
                <a:latin typeface="Times New Roman" panose="02020603050405020304" pitchFamily="18" charset="0"/>
                <a:cs typeface="Times New Roman" panose="02020603050405020304" pitchFamily="18" charset="0"/>
              </a:rPr>
              <a:t>Olgun biri gibi düşünmeni bekliyorum.</a:t>
            </a:r>
            <a:endParaRPr lang="fr-FR" sz="3200" dirty="0">
              <a:solidFill>
                <a:schemeClr val="accent1">
                  <a:lumMod val="60000"/>
                  <a:lumOff val="40000"/>
                </a:schemeClr>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 Sen çocuk gibi davranıyorsun. (Aşağılama). </a:t>
            </a:r>
            <a:r>
              <a:rPr lang="tr-TR" sz="3200" b="1" dirty="0">
                <a:solidFill>
                  <a:srgbClr val="00B0F0"/>
                </a:solidFill>
                <a:latin typeface="Times New Roman" panose="02020603050405020304" pitchFamily="18" charset="0"/>
                <a:cs typeface="Times New Roman" panose="02020603050405020304" pitchFamily="18" charset="0"/>
              </a:rPr>
              <a:t>Çocuk gibi davranman hoşuma gitmiyor.</a:t>
            </a:r>
            <a:endParaRPr lang="fr-FR" sz="3200" b="1" dirty="0">
              <a:solidFill>
                <a:srgbClr val="00B0F0"/>
              </a:solidFill>
              <a:latin typeface="Times New Roman" panose="02020603050405020304" pitchFamily="18" charset="0"/>
              <a:cs typeface="Times New Roman" panose="02020603050405020304" pitchFamily="18" charset="0"/>
            </a:endParaRPr>
          </a:p>
          <a:p>
            <a:pPr algn="just"/>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9886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4C871D2F-35C5-47D2-8F0F-66600DB287E8}"/>
              </a:ext>
            </a:extLst>
          </p:cNvPr>
          <p:cNvSpPr/>
          <p:nvPr/>
        </p:nvSpPr>
        <p:spPr>
          <a:xfrm>
            <a:off x="224851" y="1169233"/>
            <a:ext cx="11407515" cy="5632311"/>
          </a:xfrm>
          <a:prstGeom prst="rect">
            <a:avLst/>
          </a:prstGeom>
        </p:spPr>
        <p:txBody>
          <a:bodyPr wrap="square">
            <a:spAutoFit/>
          </a:bodyPr>
          <a:lstStyle/>
          <a:p>
            <a:r>
              <a:rPr lang="fr-FR" sz="4000" dirty="0">
                <a:solidFill>
                  <a:srgbClr val="000000"/>
                </a:solidFill>
                <a:latin typeface="Minion Pro"/>
              </a:rPr>
              <a:t>Diyelim ki siz bir şey anlatırken, karşınızdaki kişi ikide bir araya girip sözünüzü kesiyor. </a:t>
            </a:r>
            <a:endParaRPr lang="tr-TR" sz="4000" dirty="0">
              <a:solidFill>
                <a:srgbClr val="000000"/>
              </a:solidFill>
              <a:latin typeface="Minion Pro"/>
            </a:endParaRPr>
          </a:p>
          <a:p>
            <a:r>
              <a:rPr lang="fr-FR" sz="4000" dirty="0">
                <a:solidFill>
                  <a:srgbClr val="000000"/>
                </a:solidFill>
                <a:latin typeface="Minion Pro"/>
              </a:rPr>
              <a:t>ona “</a:t>
            </a:r>
            <a:r>
              <a:rPr lang="fr-FR" sz="4000" dirty="0">
                <a:solidFill>
                  <a:srgbClr val="FF0000"/>
                </a:solidFill>
                <a:latin typeface="Minion Pro"/>
              </a:rPr>
              <a:t>kabasın</a:t>
            </a:r>
            <a:r>
              <a:rPr lang="fr-FR" sz="4000" dirty="0">
                <a:solidFill>
                  <a:srgbClr val="000000"/>
                </a:solidFill>
                <a:latin typeface="Minion Pro"/>
              </a:rPr>
              <a:t>” diyerek vereceğiniz tepki iletişimi bozar.</a:t>
            </a:r>
            <a:endParaRPr lang="tr-TR" sz="4000" dirty="0">
              <a:solidFill>
                <a:srgbClr val="000000"/>
              </a:solidFill>
              <a:latin typeface="Minion Pro"/>
            </a:endParaRPr>
          </a:p>
          <a:p>
            <a:r>
              <a:rPr lang="tr-TR" sz="4000" b="1" dirty="0">
                <a:solidFill>
                  <a:srgbClr val="00B050"/>
                </a:solidFill>
                <a:latin typeface="Minion Pro"/>
              </a:rPr>
              <a:t>O halde Nasıl söylemeliyiz? </a:t>
            </a:r>
          </a:p>
          <a:p>
            <a:r>
              <a:rPr lang="fr-FR" sz="4000" dirty="0">
                <a:solidFill>
                  <a:srgbClr val="000000"/>
                </a:solidFill>
                <a:latin typeface="Minion Pro"/>
              </a:rPr>
              <a:t> Çünkü sen mesajı, karşımızdaki kişi hakkında olumsuz bir yargıyı içerir. Oysa “</a:t>
            </a:r>
            <a:r>
              <a:rPr lang="fr-FR" sz="4000" b="1" dirty="0">
                <a:solidFill>
                  <a:srgbClr val="00B0F0"/>
                </a:solidFill>
                <a:latin typeface="Minion Pro"/>
              </a:rPr>
              <a:t>Böyle sık sık sözümün kesilmesi beni rahatsız ediyor”</a:t>
            </a:r>
            <a:r>
              <a:rPr lang="fr-FR" sz="4000" dirty="0">
                <a:solidFill>
                  <a:srgbClr val="000000"/>
                </a:solidFill>
                <a:latin typeface="Minion Pro"/>
              </a:rPr>
              <a:t>, şeklindeki bir tepki, duygularınıza karşıdaki kişiyi ortak etmeyi hedefler. Bu da iletişimi zedelemez</a:t>
            </a:r>
            <a:r>
              <a:rPr lang="tr-TR" sz="4000" dirty="0">
                <a:solidFill>
                  <a:srgbClr val="000000"/>
                </a:solidFill>
                <a:latin typeface="Minion Pro"/>
              </a:rPr>
              <a:t>.</a:t>
            </a:r>
            <a:endParaRPr lang="fr-FR" sz="4000" dirty="0"/>
          </a:p>
        </p:txBody>
      </p:sp>
    </p:spTree>
    <p:extLst>
      <p:ext uri="{BB962C8B-B14F-4D97-AF65-F5344CB8AC3E}">
        <p14:creationId xmlns:p14="http://schemas.microsoft.com/office/powerpoint/2010/main" val="3070369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lgili resim">
            <a:extLst>
              <a:ext uri="{FF2B5EF4-FFF2-40B4-BE49-F238E27FC236}">
                <a16:creationId xmlns:a16="http://schemas.microsoft.com/office/drawing/2014/main" id="{B3F5F5A4-BFB3-4B2F-8FF1-FC3C7545C9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3850" y="528404"/>
            <a:ext cx="8919148" cy="6280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544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A4867AB-4CF1-4FD0-B6FB-9AB22CE41E8F}"/>
              </a:ext>
            </a:extLst>
          </p:cNvPr>
          <p:cNvSpPr/>
          <p:nvPr/>
        </p:nvSpPr>
        <p:spPr>
          <a:xfrm>
            <a:off x="659567" y="1214203"/>
            <a:ext cx="10987790" cy="4524315"/>
          </a:xfrm>
          <a:prstGeom prst="rect">
            <a:avLst/>
          </a:prstGeom>
        </p:spPr>
        <p:txBody>
          <a:bodyPr wrap="square">
            <a:spAutoFit/>
          </a:bodyPr>
          <a:lstStyle/>
          <a:p>
            <a:endParaRPr lang="fr-FR" sz="3600" dirty="0">
              <a:solidFill>
                <a:srgbClr val="000000"/>
              </a:solidFill>
              <a:latin typeface="Times New Roman" panose="02020603050405020304" pitchFamily="18" charset="0"/>
              <a:cs typeface="Times New Roman" panose="02020603050405020304" pitchFamily="18" charset="0"/>
            </a:endParaRPr>
          </a:p>
          <a:p>
            <a:pPr algn="just"/>
            <a:r>
              <a:rPr lang="fr-FR" sz="3600" b="1" dirty="0">
                <a:solidFill>
                  <a:srgbClr val="000000"/>
                </a:solidFill>
                <a:latin typeface="Times New Roman" panose="02020603050405020304" pitchFamily="18" charset="0"/>
                <a:cs typeface="Times New Roman" panose="02020603050405020304" pitchFamily="18" charset="0"/>
              </a:rPr>
              <a:t>Etkili Bir Sözlü İletişim İçin </a:t>
            </a:r>
            <a:r>
              <a:rPr lang="fr-FR" sz="3600" b="1" dirty="0" err="1">
                <a:solidFill>
                  <a:srgbClr val="000000"/>
                </a:solidFill>
                <a:latin typeface="Times New Roman" panose="02020603050405020304" pitchFamily="18" charset="0"/>
                <a:cs typeface="Times New Roman" panose="02020603050405020304" pitchFamily="18" charset="0"/>
              </a:rPr>
              <a:t>Tavsiyeler</a:t>
            </a:r>
            <a:r>
              <a:rPr lang="fr-FR" sz="3600" b="1" dirty="0">
                <a:solidFill>
                  <a:srgbClr val="000000"/>
                </a:solidFill>
                <a:latin typeface="Times New Roman" panose="02020603050405020304" pitchFamily="18" charset="0"/>
                <a:cs typeface="Times New Roman" panose="02020603050405020304" pitchFamily="18" charset="0"/>
              </a:rPr>
              <a:t>: </a:t>
            </a:r>
            <a:endParaRPr lang="fr-FR" sz="3600" dirty="0">
              <a:solidFill>
                <a:srgbClr val="000000"/>
              </a:solidFill>
              <a:latin typeface="Times New Roman" panose="02020603050405020304" pitchFamily="18" charset="0"/>
              <a:cs typeface="Times New Roman" panose="02020603050405020304" pitchFamily="18" charset="0"/>
            </a:endParaRPr>
          </a:p>
          <a:p>
            <a:pPr algn="just"/>
            <a:r>
              <a:rPr lang="fr-FR" sz="3600" dirty="0">
                <a:solidFill>
                  <a:srgbClr val="000000"/>
                </a:solidFill>
                <a:latin typeface="Times New Roman" panose="02020603050405020304" pitchFamily="18" charset="0"/>
                <a:cs typeface="Times New Roman" panose="02020603050405020304" pitchFamily="18" charset="0"/>
              </a:rPr>
              <a:t>Sözlü iletişimi etkili </a:t>
            </a:r>
            <a:r>
              <a:rPr lang="fr-FR" sz="3600" dirty="0" err="1">
                <a:solidFill>
                  <a:srgbClr val="000000"/>
                </a:solidFill>
                <a:latin typeface="Times New Roman" panose="02020603050405020304" pitchFamily="18" charset="0"/>
                <a:cs typeface="Times New Roman" panose="02020603050405020304" pitchFamily="18" charset="0"/>
              </a:rPr>
              <a:t>kılmak</a:t>
            </a:r>
            <a:r>
              <a:rPr lang="fr-FR" sz="3600" dirty="0">
                <a:solidFill>
                  <a:srgbClr val="000000"/>
                </a:solidFill>
                <a:latin typeface="Times New Roman" panose="02020603050405020304" pitchFamily="18" charset="0"/>
                <a:cs typeface="Times New Roman" panose="02020603050405020304" pitchFamily="18" charset="0"/>
              </a:rPr>
              <a:t> için, </a:t>
            </a:r>
            <a:r>
              <a:rPr lang="fr-FR" sz="3600" dirty="0" err="1">
                <a:solidFill>
                  <a:srgbClr val="000000"/>
                </a:solidFill>
                <a:latin typeface="Times New Roman" panose="02020603050405020304" pitchFamily="18" charset="0"/>
                <a:cs typeface="Times New Roman" panose="02020603050405020304" pitchFamily="18" charset="0"/>
              </a:rPr>
              <a:t>öncelikle</a:t>
            </a:r>
            <a:r>
              <a:rPr lang="fr-FR" sz="3600" dirty="0">
                <a:solidFill>
                  <a:srgbClr val="000000"/>
                </a:solidFill>
                <a:latin typeface="Times New Roman" panose="02020603050405020304" pitchFamily="18" charset="0"/>
                <a:cs typeface="Times New Roman" panose="02020603050405020304" pitchFamily="18" charset="0"/>
              </a:rPr>
              <a:t> sözsüz iletişim </a:t>
            </a:r>
            <a:r>
              <a:rPr lang="fr-FR" sz="3600" dirty="0" err="1">
                <a:solidFill>
                  <a:srgbClr val="000000"/>
                </a:solidFill>
                <a:latin typeface="Times New Roman" panose="02020603050405020304" pitchFamily="18" charset="0"/>
                <a:cs typeface="Times New Roman" panose="02020603050405020304" pitchFamily="18" charset="0"/>
              </a:rPr>
              <a:t>enstrümanlarını</a:t>
            </a:r>
            <a:r>
              <a:rPr lang="fr-FR" sz="3600" dirty="0">
                <a:solidFill>
                  <a:srgbClr val="000000"/>
                </a:solidFill>
                <a:latin typeface="Times New Roman" panose="02020603050405020304" pitchFamily="18" charset="0"/>
                <a:cs typeface="Times New Roman" panose="02020603050405020304" pitchFamily="18" charset="0"/>
              </a:rPr>
              <a:t> </a:t>
            </a:r>
            <a:r>
              <a:rPr lang="fr-FR" sz="3600" dirty="0" err="1">
                <a:solidFill>
                  <a:srgbClr val="000000"/>
                </a:solidFill>
                <a:latin typeface="Times New Roman" panose="02020603050405020304" pitchFamily="18" charset="0"/>
                <a:cs typeface="Times New Roman" panose="02020603050405020304" pitchFamily="18" charset="0"/>
              </a:rPr>
              <a:t>kullanmayı</a:t>
            </a:r>
            <a:r>
              <a:rPr lang="fr-FR" sz="3600" dirty="0">
                <a:solidFill>
                  <a:srgbClr val="000000"/>
                </a:solidFill>
                <a:latin typeface="Times New Roman" panose="02020603050405020304" pitchFamily="18" charset="0"/>
                <a:cs typeface="Times New Roman" panose="02020603050405020304" pitchFamily="18" charset="0"/>
              </a:rPr>
              <a:t> </a:t>
            </a:r>
            <a:r>
              <a:rPr lang="fr-FR" sz="3600" dirty="0" err="1">
                <a:solidFill>
                  <a:srgbClr val="000000"/>
                </a:solidFill>
                <a:latin typeface="Times New Roman" panose="02020603050405020304" pitchFamily="18" charset="0"/>
                <a:cs typeface="Times New Roman" panose="02020603050405020304" pitchFamily="18" charset="0"/>
              </a:rPr>
              <a:t>öğrenmeniz</a:t>
            </a:r>
            <a:r>
              <a:rPr lang="fr-FR" sz="3600" dirty="0">
                <a:solidFill>
                  <a:srgbClr val="000000"/>
                </a:solidFill>
                <a:latin typeface="Times New Roman" panose="02020603050405020304" pitchFamily="18" charset="0"/>
                <a:cs typeface="Times New Roman" panose="02020603050405020304" pitchFamily="18" charset="0"/>
              </a:rPr>
              <a:t> </a:t>
            </a:r>
            <a:r>
              <a:rPr lang="fr-FR" sz="3600" dirty="0" err="1">
                <a:solidFill>
                  <a:srgbClr val="000000"/>
                </a:solidFill>
                <a:latin typeface="Times New Roman" panose="02020603050405020304" pitchFamily="18" charset="0"/>
                <a:cs typeface="Times New Roman" panose="02020603050405020304" pitchFamily="18" charset="0"/>
              </a:rPr>
              <a:t>gerekir</a:t>
            </a:r>
            <a:r>
              <a:rPr lang="fr-FR" sz="3600" dirty="0">
                <a:solidFill>
                  <a:srgbClr val="000000"/>
                </a:solidFill>
                <a:latin typeface="Times New Roman" panose="02020603050405020304" pitchFamily="18" charset="0"/>
                <a:cs typeface="Times New Roman" panose="02020603050405020304" pitchFamily="18" charset="0"/>
              </a:rPr>
              <a:t>. İyi bir iletişim </a:t>
            </a:r>
            <a:r>
              <a:rPr lang="fr-FR" sz="3600" dirty="0" err="1">
                <a:solidFill>
                  <a:srgbClr val="000000"/>
                </a:solidFill>
                <a:latin typeface="Times New Roman" panose="02020603050405020304" pitchFamily="18" charset="0"/>
                <a:cs typeface="Times New Roman" panose="02020603050405020304" pitchFamily="18" charset="0"/>
              </a:rPr>
              <a:t>kurmak</a:t>
            </a:r>
            <a:r>
              <a:rPr lang="fr-FR" sz="3600" dirty="0">
                <a:solidFill>
                  <a:srgbClr val="000000"/>
                </a:solidFill>
                <a:latin typeface="Times New Roman" panose="02020603050405020304" pitchFamily="18" charset="0"/>
                <a:cs typeface="Times New Roman" panose="02020603050405020304" pitchFamily="18" charset="0"/>
              </a:rPr>
              <a:t> </a:t>
            </a:r>
            <a:r>
              <a:rPr lang="fr-FR" sz="3600" dirty="0" err="1">
                <a:solidFill>
                  <a:srgbClr val="000000"/>
                </a:solidFill>
                <a:latin typeface="Times New Roman" panose="02020603050405020304" pitchFamily="18" charset="0"/>
                <a:cs typeface="Times New Roman" panose="02020603050405020304" pitchFamily="18" charset="0"/>
              </a:rPr>
              <a:t>istiyorsanız</a:t>
            </a:r>
            <a:r>
              <a:rPr lang="fr-FR" sz="3600" dirty="0">
                <a:solidFill>
                  <a:srgbClr val="000000"/>
                </a:solidFill>
                <a:latin typeface="Times New Roman" panose="02020603050405020304" pitchFamily="18" charset="0"/>
                <a:cs typeface="Times New Roman" panose="02020603050405020304" pitchFamily="18" charset="0"/>
              </a:rPr>
              <a:t>, </a:t>
            </a:r>
            <a:r>
              <a:rPr lang="fr-FR" sz="3600" dirty="0" err="1">
                <a:solidFill>
                  <a:srgbClr val="000000"/>
                </a:solidFill>
                <a:latin typeface="Times New Roman" panose="02020603050405020304" pitchFamily="18" charset="0"/>
                <a:cs typeface="Times New Roman" panose="02020603050405020304" pitchFamily="18" charset="0"/>
              </a:rPr>
              <a:t>nerede</a:t>
            </a:r>
            <a:r>
              <a:rPr lang="fr-FR" sz="3600" dirty="0">
                <a:solidFill>
                  <a:srgbClr val="000000"/>
                </a:solidFill>
                <a:latin typeface="Times New Roman" panose="02020603050405020304" pitchFamily="18" charset="0"/>
                <a:cs typeface="Times New Roman" panose="02020603050405020304" pitchFamily="18" charset="0"/>
              </a:rPr>
              <a:t> hangi </a:t>
            </a:r>
            <a:r>
              <a:rPr lang="fr-FR" sz="3600" dirty="0" err="1">
                <a:solidFill>
                  <a:srgbClr val="000000"/>
                </a:solidFill>
                <a:latin typeface="Times New Roman" panose="02020603050405020304" pitchFamily="18" charset="0"/>
                <a:cs typeface="Times New Roman" panose="02020603050405020304" pitchFamily="18" charset="0"/>
              </a:rPr>
              <a:t>tavrı</a:t>
            </a:r>
            <a:r>
              <a:rPr lang="fr-FR" sz="3600" dirty="0">
                <a:solidFill>
                  <a:srgbClr val="000000"/>
                </a:solidFill>
                <a:latin typeface="Times New Roman" panose="02020603050405020304" pitchFamily="18" charset="0"/>
                <a:cs typeface="Times New Roman" panose="02020603050405020304" pitchFamily="18" charset="0"/>
              </a:rPr>
              <a:t> </a:t>
            </a:r>
            <a:r>
              <a:rPr lang="fr-FR" sz="3600" dirty="0" err="1">
                <a:solidFill>
                  <a:srgbClr val="000000"/>
                </a:solidFill>
                <a:latin typeface="Times New Roman" panose="02020603050405020304" pitchFamily="18" charset="0"/>
                <a:cs typeface="Times New Roman" panose="02020603050405020304" pitchFamily="18" charset="0"/>
              </a:rPr>
              <a:t>benimseyeceğinizi</a:t>
            </a:r>
            <a:r>
              <a:rPr lang="fr-FR" sz="3600" dirty="0">
                <a:solidFill>
                  <a:srgbClr val="000000"/>
                </a:solidFill>
                <a:latin typeface="Times New Roman" panose="02020603050405020304" pitchFamily="18" charset="0"/>
                <a:cs typeface="Times New Roman" panose="02020603050405020304" pitchFamily="18" charset="0"/>
              </a:rPr>
              <a:t>, nasıl bir </a:t>
            </a:r>
            <a:r>
              <a:rPr lang="fr-FR" sz="3600" dirty="0" err="1">
                <a:solidFill>
                  <a:srgbClr val="000000"/>
                </a:solidFill>
                <a:latin typeface="Times New Roman" panose="02020603050405020304" pitchFamily="18" charset="0"/>
                <a:cs typeface="Times New Roman" panose="02020603050405020304" pitchFamily="18" charset="0"/>
              </a:rPr>
              <a:t>gülümseme</a:t>
            </a:r>
            <a:r>
              <a:rPr lang="fr-FR" sz="3600" dirty="0">
                <a:solidFill>
                  <a:srgbClr val="000000"/>
                </a:solidFill>
                <a:latin typeface="Times New Roman" panose="02020603050405020304" pitchFamily="18" charset="0"/>
                <a:cs typeface="Times New Roman" panose="02020603050405020304" pitchFamily="18" charset="0"/>
              </a:rPr>
              <a:t> ve yüz ifadesi </a:t>
            </a:r>
            <a:r>
              <a:rPr lang="fr-FR" sz="3600" dirty="0" err="1">
                <a:solidFill>
                  <a:srgbClr val="000000"/>
                </a:solidFill>
                <a:latin typeface="Times New Roman" panose="02020603050405020304" pitchFamily="18" charset="0"/>
                <a:cs typeface="Times New Roman" panose="02020603050405020304" pitchFamily="18" charset="0"/>
              </a:rPr>
              <a:t>takınacağınızı</a:t>
            </a:r>
            <a:r>
              <a:rPr lang="fr-FR" sz="3600" dirty="0">
                <a:solidFill>
                  <a:srgbClr val="000000"/>
                </a:solidFill>
                <a:latin typeface="Times New Roman" panose="02020603050405020304" pitchFamily="18" charset="0"/>
                <a:cs typeface="Times New Roman" panose="02020603050405020304" pitchFamily="18" charset="0"/>
              </a:rPr>
              <a:t>, el ve  </a:t>
            </a:r>
            <a:r>
              <a:rPr lang="fr-FR" sz="3600" dirty="0" err="1">
                <a:solidFill>
                  <a:srgbClr val="000000"/>
                </a:solidFill>
                <a:latin typeface="Times New Roman" panose="02020603050405020304" pitchFamily="18" charset="0"/>
                <a:cs typeface="Times New Roman" panose="02020603050405020304" pitchFamily="18" charset="0"/>
              </a:rPr>
              <a:t>kolları</a:t>
            </a:r>
            <a:r>
              <a:rPr lang="fr-FR" sz="3600" dirty="0">
                <a:solidFill>
                  <a:srgbClr val="000000"/>
                </a:solidFill>
                <a:latin typeface="Times New Roman" panose="02020603050405020304" pitchFamily="18" charset="0"/>
                <a:cs typeface="Times New Roman" panose="02020603050405020304" pitchFamily="18" charset="0"/>
              </a:rPr>
              <a:t> </a:t>
            </a:r>
            <a:r>
              <a:rPr lang="fr-FR" sz="3600" dirty="0" err="1">
                <a:solidFill>
                  <a:srgbClr val="000000"/>
                </a:solidFill>
                <a:latin typeface="Times New Roman" panose="02020603050405020304" pitchFamily="18" charset="0"/>
                <a:cs typeface="Times New Roman" panose="02020603050405020304" pitchFamily="18" charset="0"/>
              </a:rPr>
              <a:t>kısacası</a:t>
            </a:r>
            <a:r>
              <a:rPr lang="fr-FR" sz="3600" dirty="0">
                <a:solidFill>
                  <a:srgbClr val="000000"/>
                </a:solidFill>
                <a:latin typeface="Times New Roman" panose="02020603050405020304" pitchFamily="18" charset="0"/>
                <a:cs typeface="Times New Roman" panose="02020603050405020304" pitchFamily="18" charset="0"/>
              </a:rPr>
              <a:t> </a:t>
            </a:r>
            <a:r>
              <a:rPr lang="fr-FR" sz="3600" dirty="0" err="1">
                <a:solidFill>
                  <a:srgbClr val="000000"/>
                </a:solidFill>
                <a:latin typeface="Times New Roman" panose="02020603050405020304" pitchFamily="18" charset="0"/>
                <a:cs typeface="Times New Roman" panose="02020603050405020304" pitchFamily="18" charset="0"/>
              </a:rPr>
              <a:t>bedeninizi</a:t>
            </a:r>
            <a:r>
              <a:rPr lang="fr-FR" sz="3600" dirty="0">
                <a:solidFill>
                  <a:srgbClr val="000000"/>
                </a:solidFill>
                <a:latin typeface="Times New Roman" panose="02020603050405020304" pitchFamily="18" charset="0"/>
                <a:cs typeface="Times New Roman" panose="02020603050405020304" pitchFamily="18" charset="0"/>
              </a:rPr>
              <a:t> nasıl </a:t>
            </a:r>
            <a:r>
              <a:rPr lang="fr-FR" sz="3600" dirty="0" err="1">
                <a:solidFill>
                  <a:srgbClr val="000000"/>
                </a:solidFill>
                <a:latin typeface="Times New Roman" panose="02020603050405020304" pitchFamily="18" charset="0"/>
                <a:cs typeface="Times New Roman" panose="02020603050405020304" pitchFamily="18" charset="0"/>
              </a:rPr>
              <a:t>kullanacağınızı</a:t>
            </a:r>
            <a:r>
              <a:rPr lang="fr-FR" sz="3600" dirty="0">
                <a:solidFill>
                  <a:srgbClr val="000000"/>
                </a:solidFill>
                <a:latin typeface="Times New Roman" panose="02020603050405020304" pitchFamily="18" charset="0"/>
                <a:cs typeface="Times New Roman" panose="02020603050405020304" pitchFamily="18" charset="0"/>
              </a:rPr>
              <a:t> </a:t>
            </a:r>
            <a:r>
              <a:rPr lang="fr-FR" sz="3600" dirty="0" err="1">
                <a:solidFill>
                  <a:srgbClr val="000000"/>
                </a:solidFill>
                <a:latin typeface="Times New Roman" panose="02020603050405020304" pitchFamily="18" charset="0"/>
                <a:cs typeface="Times New Roman" panose="02020603050405020304" pitchFamily="18" charset="0"/>
              </a:rPr>
              <a:t>öğrenmelisiniz</a:t>
            </a:r>
            <a:r>
              <a:rPr lang="fr-FR" sz="3600" dirty="0">
                <a:solidFill>
                  <a:srgbClr val="000000"/>
                </a:solidFill>
                <a:latin typeface="Times New Roman" panose="02020603050405020304" pitchFamily="18" charset="0"/>
                <a:cs typeface="Times New Roman" panose="02020603050405020304" pitchFamily="18" charset="0"/>
              </a:rPr>
              <a:t>. Sözlü iletişim </a:t>
            </a:r>
            <a:r>
              <a:rPr lang="fr-FR" sz="3600" dirty="0" err="1">
                <a:solidFill>
                  <a:srgbClr val="000000"/>
                </a:solidFill>
                <a:latin typeface="Times New Roman" panose="02020603050405020304" pitchFamily="18" charset="0"/>
                <a:cs typeface="Times New Roman" panose="02020603050405020304" pitchFamily="18" charset="0"/>
              </a:rPr>
              <a:t>seviyesinde</a:t>
            </a:r>
            <a:r>
              <a:rPr lang="fr-FR" sz="3600" dirty="0">
                <a:solidFill>
                  <a:srgbClr val="000000"/>
                </a:solidFill>
                <a:latin typeface="Times New Roman" panose="02020603050405020304" pitchFamily="18" charset="0"/>
                <a:cs typeface="Times New Roman" panose="02020603050405020304" pitchFamily="18" charset="0"/>
              </a:rPr>
              <a:t>: </a:t>
            </a:r>
            <a:endParaRPr lang="fr-FR"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0158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D98EDBF-978A-42D0-B83B-BECEB2169E2D}"/>
              </a:ext>
            </a:extLst>
          </p:cNvPr>
          <p:cNvSpPr/>
          <p:nvPr/>
        </p:nvSpPr>
        <p:spPr>
          <a:xfrm>
            <a:off x="794479" y="1304144"/>
            <a:ext cx="10672996" cy="4708981"/>
          </a:xfrm>
          <a:prstGeom prst="rect">
            <a:avLst/>
          </a:prstGeom>
        </p:spPr>
        <p:txBody>
          <a:bodyPr wrap="square">
            <a:spAutoFit/>
          </a:bodyPr>
          <a:lstStyle/>
          <a:p>
            <a:endParaRPr lang="fr-FR" sz="1200" dirty="0">
              <a:solidFill>
                <a:srgbClr val="000000"/>
              </a:solidFill>
              <a:latin typeface="Minion Pro"/>
            </a:endParaRPr>
          </a:p>
          <a:p>
            <a:r>
              <a:rPr lang="fr-FR" sz="3600" dirty="0">
                <a:solidFill>
                  <a:srgbClr val="000000"/>
                </a:solidFill>
                <a:latin typeface="Times New Roman" panose="02020603050405020304" pitchFamily="18" charset="0"/>
                <a:cs typeface="Times New Roman" panose="02020603050405020304" pitchFamily="18" charset="0"/>
              </a:rPr>
              <a:t>Söylediklerinizi daha belirginleştirmek için bazen sessizlikten yararlanın. </a:t>
            </a:r>
          </a:p>
          <a:p>
            <a:r>
              <a:rPr lang="fr-FR" sz="3600" dirty="0">
                <a:solidFill>
                  <a:srgbClr val="000000"/>
                </a:solidFill>
                <a:latin typeface="Times New Roman" panose="02020603050405020304" pitchFamily="18" charset="0"/>
                <a:cs typeface="Times New Roman" panose="02020603050405020304" pitchFamily="18" charset="0"/>
              </a:rPr>
              <a:t>• İyi anlaşılmayı sağlamak için vurgulamalar yapın, anlamlı ve ölçülü konuşun. </a:t>
            </a:r>
          </a:p>
          <a:p>
            <a:r>
              <a:rPr lang="fr-FR" sz="3600" dirty="0">
                <a:solidFill>
                  <a:srgbClr val="000000"/>
                </a:solidFill>
                <a:latin typeface="Times New Roman" panose="02020603050405020304" pitchFamily="18" charset="0"/>
                <a:cs typeface="Times New Roman" panose="02020603050405020304" pitchFamily="18" charset="0"/>
              </a:rPr>
              <a:t>• Dikkati üzerinizden dağıtmayın. </a:t>
            </a:r>
          </a:p>
          <a:p>
            <a:r>
              <a:rPr lang="fr-FR" sz="3600" dirty="0">
                <a:solidFill>
                  <a:srgbClr val="000000"/>
                </a:solidFill>
                <a:latin typeface="Times New Roman" panose="02020603050405020304" pitchFamily="18" charset="0"/>
                <a:cs typeface="Times New Roman" panose="02020603050405020304" pitchFamily="18" charset="0"/>
              </a:rPr>
              <a:t>• Enerjik olmaya özen gösterin. </a:t>
            </a:r>
          </a:p>
          <a:p>
            <a:r>
              <a:rPr lang="fr-FR" sz="3600" dirty="0">
                <a:solidFill>
                  <a:srgbClr val="000000"/>
                </a:solidFill>
                <a:latin typeface="Times New Roman" panose="02020603050405020304" pitchFamily="18" charset="0"/>
                <a:cs typeface="Times New Roman" panose="02020603050405020304" pitchFamily="18" charset="0"/>
              </a:rPr>
              <a:t>• Sesinizin tonunu, konuşma ritmini iyi ayarlayın. </a:t>
            </a:r>
          </a:p>
          <a:p>
            <a:r>
              <a:rPr lang="fr-FR" sz="3600" dirty="0">
                <a:solidFill>
                  <a:srgbClr val="000000"/>
                </a:solidFill>
                <a:latin typeface="Times New Roman" panose="02020603050405020304" pitchFamily="18" charset="0"/>
                <a:cs typeface="Times New Roman" panose="02020603050405020304" pitchFamily="18" charset="0"/>
              </a:rPr>
              <a:t>• Akıcılığa ve işitilebilirliğe dikkat edin. </a:t>
            </a:r>
          </a:p>
        </p:txBody>
      </p:sp>
    </p:spTree>
    <p:extLst>
      <p:ext uri="{BB962C8B-B14F-4D97-AF65-F5344CB8AC3E}">
        <p14:creationId xmlns:p14="http://schemas.microsoft.com/office/powerpoint/2010/main" val="1040624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özlü iletişim görselleri ile ilgili görsel sonucu">
            <a:extLst>
              <a:ext uri="{FF2B5EF4-FFF2-40B4-BE49-F238E27FC236}">
                <a16:creationId xmlns:a16="http://schemas.microsoft.com/office/drawing/2014/main" id="{E5C3DC78-52CF-4ED0-8C3B-9075C915D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8741" y="1147763"/>
            <a:ext cx="8739266" cy="535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841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39640B9-1C15-4820-B8A2-B140F22308C3}"/>
              </a:ext>
            </a:extLst>
          </p:cNvPr>
          <p:cNvPicPr>
            <a:picLocks noChangeAspect="1"/>
          </p:cNvPicPr>
          <p:nvPr/>
        </p:nvPicPr>
        <p:blipFill>
          <a:blip r:embed="rId2"/>
          <a:stretch>
            <a:fillRect/>
          </a:stretch>
        </p:blipFill>
        <p:spPr>
          <a:xfrm>
            <a:off x="1079292" y="1274164"/>
            <a:ext cx="10013429" cy="5291527"/>
          </a:xfrm>
          <a:prstGeom prst="rect">
            <a:avLst/>
          </a:prstGeom>
        </p:spPr>
      </p:pic>
    </p:spTree>
    <p:extLst>
      <p:ext uri="{BB962C8B-B14F-4D97-AF65-F5344CB8AC3E}">
        <p14:creationId xmlns:p14="http://schemas.microsoft.com/office/powerpoint/2010/main" val="1039128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00507DCE-D187-4B84-A2DD-99CAE0713727}"/>
              </a:ext>
            </a:extLst>
          </p:cNvPr>
          <p:cNvSpPr txBox="1"/>
          <p:nvPr/>
        </p:nvSpPr>
        <p:spPr>
          <a:xfrm flipH="1">
            <a:off x="768625" y="384314"/>
            <a:ext cx="6082747" cy="646331"/>
          </a:xfrm>
          <a:prstGeom prst="rect">
            <a:avLst/>
          </a:prstGeom>
          <a:noFill/>
        </p:spPr>
        <p:txBody>
          <a:bodyPr wrap="square" rtlCol="0">
            <a:spAutoFit/>
          </a:bodyPr>
          <a:lstStyle/>
          <a:p>
            <a:r>
              <a:rPr lang="tr-TR" sz="3600" b="1" dirty="0">
                <a:solidFill>
                  <a:srgbClr val="FF0000"/>
                </a:solidFill>
              </a:rPr>
              <a:t>SÖZSÜZ İLETİŞİM</a:t>
            </a:r>
            <a:endParaRPr lang="fr-FR" sz="3600" b="1" dirty="0">
              <a:solidFill>
                <a:srgbClr val="FF0000"/>
              </a:solidFill>
            </a:endParaRPr>
          </a:p>
        </p:txBody>
      </p:sp>
      <p:sp>
        <p:nvSpPr>
          <p:cNvPr id="3" name="Dikdörtgen 2">
            <a:extLst>
              <a:ext uri="{FF2B5EF4-FFF2-40B4-BE49-F238E27FC236}">
                <a16:creationId xmlns:a16="http://schemas.microsoft.com/office/drawing/2014/main" id="{1734E900-C272-43ED-8140-3A4C96F822B7}"/>
              </a:ext>
            </a:extLst>
          </p:cNvPr>
          <p:cNvSpPr/>
          <p:nvPr/>
        </p:nvSpPr>
        <p:spPr>
          <a:xfrm>
            <a:off x="516835" y="1232452"/>
            <a:ext cx="11118573" cy="5844347"/>
          </a:xfrm>
          <a:prstGeom prst="rect">
            <a:avLst/>
          </a:prstGeom>
        </p:spPr>
        <p:txBody>
          <a:bodyPr wrap="square">
            <a:spAutoFit/>
          </a:bodyPr>
          <a:lstStyle/>
          <a:p>
            <a:r>
              <a:rPr lang="fr-FR" sz="4000" dirty="0">
                <a:solidFill>
                  <a:srgbClr val="000000"/>
                </a:solidFill>
                <a:latin typeface="Minion Pro"/>
              </a:rPr>
              <a:t>Sözsüz iletişim, mimik ve jestleri, beden duruşu, göz, saç, ten rengi, yüzün ifadesi, nefes alıp verme, sesin tonu gibi pek çok sözsüz mesajı barındırır. O halde, “Konuşmayı desteklemek üzere yapılan beden ve yüz hareketleri ile konuşmanın gerçekleşmediği veya sözün anlaşılmasının güçleştiği ortamlarda vücut hareketleri ve yüz hareketleri ile duygu ve düşünceleri anlatma becerisine sözsüz iletişim adını veriyoruz</a:t>
            </a:r>
            <a:r>
              <a:rPr lang="tr-TR" sz="4000" dirty="0">
                <a:solidFill>
                  <a:srgbClr val="000000"/>
                </a:solidFill>
                <a:latin typeface="Minion Pro"/>
              </a:rPr>
              <a:t>.</a:t>
            </a:r>
            <a:endParaRPr lang="fr-FR" sz="4000" dirty="0"/>
          </a:p>
        </p:txBody>
      </p:sp>
    </p:spTree>
    <p:extLst>
      <p:ext uri="{BB962C8B-B14F-4D97-AF65-F5344CB8AC3E}">
        <p14:creationId xmlns:p14="http://schemas.microsoft.com/office/powerpoint/2010/main" val="190635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4A0536B-AB93-4313-9F59-B4EE6A0F7D1E}"/>
              </a:ext>
            </a:extLst>
          </p:cNvPr>
          <p:cNvPicPr>
            <a:picLocks noChangeAspect="1"/>
          </p:cNvPicPr>
          <p:nvPr/>
        </p:nvPicPr>
        <p:blipFill>
          <a:blip r:embed="rId2"/>
          <a:stretch>
            <a:fillRect/>
          </a:stretch>
        </p:blipFill>
        <p:spPr>
          <a:xfrm>
            <a:off x="1074295" y="857250"/>
            <a:ext cx="10043410" cy="5143500"/>
          </a:xfrm>
          <a:prstGeom prst="rect">
            <a:avLst/>
          </a:prstGeom>
        </p:spPr>
      </p:pic>
    </p:spTree>
    <p:extLst>
      <p:ext uri="{BB962C8B-B14F-4D97-AF65-F5344CB8AC3E}">
        <p14:creationId xmlns:p14="http://schemas.microsoft.com/office/powerpoint/2010/main" val="3565756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özsüz iletişim örnekleri ile ilgili görsel sonucu">
            <a:extLst>
              <a:ext uri="{FF2B5EF4-FFF2-40B4-BE49-F238E27FC236}">
                <a16:creationId xmlns:a16="http://schemas.microsoft.com/office/drawing/2014/main" id="{BEB5E62E-6A5E-4A18-AD56-DA83882BC1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23" y="0"/>
            <a:ext cx="117522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926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özsüz iletişim örnekleri ile ilgili görsel sonucu">
            <a:extLst>
              <a:ext uri="{FF2B5EF4-FFF2-40B4-BE49-F238E27FC236}">
                <a16:creationId xmlns:a16="http://schemas.microsoft.com/office/drawing/2014/main" id="{6C1CEFC9-8E4D-46CE-BF24-5E726D06A8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843" y="0"/>
            <a:ext cx="1178226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175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BFD7DF7-F470-4527-95CF-9E1D4D87E2BA}"/>
              </a:ext>
            </a:extLst>
          </p:cNvPr>
          <p:cNvSpPr/>
          <p:nvPr/>
        </p:nvSpPr>
        <p:spPr>
          <a:xfrm>
            <a:off x="824459" y="1334125"/>
            <a:ext cx="10777928" cy="5016758"/>
          </a:xfrm>
          <a:prstGeom prst="rect">
            <a:avLst/>
          </a:prstGeom>
        </p:spPr>
        <p:txBody>
          <a:bodyPr wrap="square">
            <a:spAutoFit/>
          </a:bodyPr>
          <a:lstStyle/>
          <a:p>
            <a:r>
              <a:rPr lang="tr-TR" sz="3200" b="1" dirty="0">
                <a:solidFill>
                  <a:srgbClr val="FF0000"/>
                </a:solidFill>
                <a:latin typeface="Minion Pro"/>
              </a:rPr>
              <a:t>YAZILI İLETİŞİM</a:t>
            </a:r>
          </a:p>
          <a:p>
            <a:r>
              <a:rPr lang="fr-FR" sz="3200" dirty="0">
                <a:solidFill>
                  <a:srgbClr val="000000"/>
                </a:solidFill>
                <a:latin typeface="Minion Pro"/>
              </a:rPr>
              <a:t>iletişimde yazının söze göre daha kalıcı bir etkiye sahip olduğunu söylemek mümkündür. Konuşma anında ağızdan çıkan söz tekrar alınıp düzeltilebilir. Atalarımızın söylediği ‘Söz uçar, yazı kalır’ deyimi yazının kalıcılığına işaret etmektedir. Bu durumda yazılı iletişimi, bir mesajın yazı yoluyla iletilmesi veya alınması eylemi olarak tanımlayabiliriz. Ancak burada sözün düzeltilebilir olduğunu söylerken yazının düzeltilme şansı yok anlamı çıkarılmamalıdır. İnsan bir yanlışlık durumunda yazılı mesajı okuyup tekrar düzenleme imkânına </a:t>
            </a:r>
            <a:r>
              <a:rPr lang="fr-FR" sz="3200" dirty="0" err="1">
                <a:solidFill>
                  <a:srgbClr val="000000"/>
                </a:solidFill>
                <a:latin typeface="Minion Pro"/>
              </a:rPr>
              <a:t>sahiptir</a:t>
            </a:r>
            <a:r>
              <a:rPr lang="fr-FR" sz="3200" dirty="0">
                <a:solidFill>
                  <a:srgbClr val="000000"/>
                </a:solidFill>
                <a:latin typeface="Minion Pro"/>
              </a:rPr>
              <a:t>. </a:t>
            </a:r>
            <a:endParaRPr lang="fr-FR" sz="3200" dirty="0"/>
          </a:p>
        </p:txBody>
      </p:sp>
    </p:spTree>
    <p:extLst>
      <p:ext uri="{BB962C8B-B14F-4D97-AF65-F5344CB8AC3E}">
        <p14:creationId xmlns:p14="http://schemas.microsoft.com/office/powerpoint/2010/main" val="1687606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özlü iletişim görselleri ile ilgili görsel sonucu">
            <a:extLst>
              <a:ext uri="{FF2B5EF4-FFF2-40B4-BE49-F238E27FC236}">
                <a16:creationId xmlns:a16="http://schemas.microsoft.com/office/drawing/2014/main" id="{E1360CAB-783F-40FE-8282-76C4A0F54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8526" y="1289154"/>
            <a:ext cx="8169638" cy="4811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767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özlü iletişim görselleri ile ilgili görsel sonucu">
            <a:extLst>
              <a:ext uri="{FF2B5EF4-FFF2-40B4-BE49-F238E27FC236}">
                <a16:creationId xmlns:a16="http://schemas.microsoft.com/office/drawing/2014/main" id="{5E5C9C68-72B4-4AD0-B60C-B6DDFCD2A8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23" y="0"/>
            <a:ext cx="116923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4950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AF5016D-5F35-4D6F-8C89-F4F9C48CE464}"/>
              </a:ext>
            </a:extLst>
          </p:cNvPr>
          <p:cNvSpPr/>
          <p:nvPr/>
        </p:nvSpPr>
        <p:spPr>
          <a:xfrm>
            <a:off x="509666" y="1499016"/>
            <a:ext cx="10972800" cy="5016758"/>
          </a:xfrm>
          <a:prstGeom prst="rect">
            <a:avLst/>
          </a:prstGeom>
        </p:spPr>
        <p:txBody>
          <a:bodyPr wrap="square">
            <a:spAutoFit/>
          </a:bodyPr>
          <a:lstStyle/>
          <a:p>
            <a:r>
              <a:rPr lang="fr-FR" sz="3200" dirty="0">
                <a:solidFill>
                  <a:srgbClr val="000000"/>
                </a:solidFill>
                <a:latin typeface="Minion Pro"/>
              </a:rPr>
              <a:t>Yazılı iletişimde sözlü iletişimde olduğu gibi, aynı anda karşılıklı fikir alışverişi yoktur dolayısıyla anında geri bildirim de yapılamaz. Yazılanın okuyacak kişiye ulaşması, onun okuması, yorumlaması ve cevaplaması sürecini değerlendirdiğimizde, yazılı iletişimde sözlü iletişime göre zaman alan ya da gecikmeli bir iletişim söz konusudur</a:t>
            </a:r>
            <a:r>
              <a:rPr lang="tr-TR" sz="3200" dirty="0">
                <a:solidFill>
                  <a:srgbClr val="000000"/>
                </a:solidFill>
                <a:latin typeface="Minion Pro"/>
              </a:rPr>
              <a:t>. Yazılı iletişim türlerine örnek olarak; dilekçe, form, röportaj, makale, biyografi, fıkra, mektup verilebilir. Kamu kurum ve kuruluşlarında kullanılan resmi yazı türleri ise; dilekçe, mazbata, rapor, sözleşme, şartname vekâletname, tezkere ve</a:t>
            </a:r>
          </a:p>
          <a:p>
            <a:r>
              <a:rPr lang="tr-TR" sz="3200" dirty="0">
                <a:solidFill>
                  <a:srgbClr val="000000"/>
                </a:solidFill>
                <a:latin typeface="Minion Pro"/>
              </a:rPr>
              <a:t>form gibi örneklerden oluşmaktadır.</a:t>
            </a:r>
            <a:endParaRPr lang="fr-FR" sz="3200" dirty="0"/>
          </a:p>
        </p:txBody>
      </p:sp>
    </p:spTree>
    <p:extLst>
      <p:ext uri="{BB962C8B-B14F-4D97-AF65-F5344CB8AC3E}">
        <p14:creationId xmlns:p14="http://schemas.microsoft.com/office/powerpoint/2010/main" val="2560772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3219967-6ECD-48E6-BC71-4962A746E4D2}"/>
              </a:ext>
            </a:extLst>
          </p:cNvPr>
          <p:cNvSpPr/>
          <p:nvPr/>
        </p:nvSpPr>
        <p:spPr>
          <a:xfrm>
            <a:off x="494675" y="1244184"/>
            <a:ext cx="10942819" cy="4893647"/>
          </a:xfrm>
          <a:prstGeom prst="rect">
            <a:avLst/>
          </a:prstGeom>
        </p:spPr>
        <p:txBody>
          <a:bodyPr wrap="square">
            <a:spAutoFit/>
          </a:bodyPr>
          <a:lstStyle/>
          <a:p>
            <a:r>
              <a:rPr lang="tr-TR" sz="3200" b="1" dirty="0">
                <a:solidFill>
                  <a:srgbClr val="00B0F0"/>
                </a:solidFill>
                <a:latin typeface="Minion Pro"/>
              </a:rPr>
              <a:t>ÖRGÜTSEL YAZILI İLETİŞİM</a:t>
            </a:r>
          </a:p>
          <a:p>
            <a:r>
              <a:rPr lang="fr-FR" sz="2800" dirty="0">
                <a:solidFill>
                  <a:schemeClr val="bg1"/>
                </a:solidFill>
                <a:latin typeface="Times New Roman" panose="02020603050405020304" pitchFamily="18" charset="0"/>
                <a:cs typeface="Times New Roman" panose="02020603050405020304" pitchFamily="18" charset="0"/>
              </a:rPr>
              <a:t>Özellikle resmi kurumlarda, iş dünyasında yazılı iletişim kaçınılmazdır. Bu iletişim tarzının en büyük avantajı paylaşılan veya iletilen bilginin içeriğini olduğu gibi koruması ve gerektiğinde özelliğinden hiçbir şey kaybetmeden tekrar aynı formatta kullanılması veya kanıt olarak öne sürülmesidir. </a:t>
            </a:r>
            <a:endParaRPr lang="tr-TR" sz="2800" dirty="0">
              <a:solidFill>
                <a:schemeClr val="bg1"/>
              </a:solidFill>
              <a:latin typeface="Times New Roman" panose="02020603050405020304" pitchFamily="18" charset="0"/>
              <a:cs typeface="Times New Roman" panose="02020603050405020304" pitchFamily="18" charset="0"/>
            </a:endParaRPr>
          </a:p>
          <a:p>
            <a:r>
              <a:rPr lang="fr-FR" sz="2800" dirty="0">
                <a:solidFill>
                  <a:srgbClr val="000000"/>
                </a:solidFill>
                <a:latin typeface="Times New Roman" panose="02020603050405020304" pitchFamily="18" charset="0"/>
                <a:cs typeface="Times New Roman" panose="02020603050405020304" pitchFamily="18" charset="0"/>
              </a:rPr>
              <a:t>Kurum ve diğer örgütlerde iletilmek istenen mesaj çok kısa zamanda alıcıya ulaşır. Bu tür mesajlar iletişim kanallarından geçerken anlamından ve içeriğinden hiçbir şey kaybetmez. Yazılı iletişimin kağıda aktarılması onu, sözel iletişime göre daha etkili ve dikkate değer kılar. Sözel ifade inkâr edilebilir, yanlış anlaşılma olarak gösterilebilir ama yazılı iletişim bu tür manipülasyonlara izin vermez, zira yazılar belge ve kanıt özelliği taşır. </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736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107EE87-CDC0-4F8D-BFF6-5DDFD8451C3D}"/>
              </a:ext>
            </a:extLst>
          </p:cNvPr>
          <p:cNvPicPr>
            <a:picLocks noChangeAspect="1"/>
          </p:cNvPicPr>
          <p:nvPr/>
        </p:nvPicPr>
        <p:blipFill>
          <a:blip r:embed="rId2"/>
          <a:stretch>
            <a:fillRect/>
          </a:stretch>
        </p:blipFill>
        <p:spPr>
          <a:xfrm>
            <a:off x="1333500" y="252412"/>
            <a:ext cx="9525000" cy="6353175"/>
          </a:xfrm>
          <a:prstGeom prst="rect">
            <a:avLst/>
          </a:prstGeom>
        </p:spPr>
      </p:pic>
    </p:spTree>
    <p:extLst>
      <p:ext uri="{BB962C8B-B14F-4D97-AF65-F5344CB8AC3E}">
        <p14:creationId xmlns:p14="http://schemas.microsoft.com/office/powerpoint/2010/main" val="3077592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atkafasi.byethost6.com/iletisim_becerileri/karikat%C3%BCr/buyuk/4.jpg">
            <a:extLst>
              <a:ext uri="{FF2B5EF4-FFF2-40B4-BE49-F238E27FC236}">
                <a16:creationId xmlns:a16="http://schemas.microsoft.com/office/drawing/2014/main" id="{CEC1DDC5-5DA9-4900-A73A-F069564D3F9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 name="Resim 2">
            <a:extLst>
              <a:ext uri="{FF2B5EF4-FFF2-40B4-BE49-F238E27FC236}">
                <a16:creationId xmlns:a16="http://schemas.microsoft.com/office/drawing/2014/main" id="{725ACE96-5987-4F13-A8D7-F35E7334FCC5}"/>
              </a:ext>
            </a:extLst>
          </p:cNvPr>
          <p:cNvPicPr>
            <a:picLocks noChangeAspect="1"/>
          </p:cNvPicPr>
          <p:nvPr/>
        </p:nvPicPr>
        <p:blipFill>
          <a:blip r:embed="rId2"/>
          <a:stretch>
            <a:fillRect/>
          </a:stretch>
        </p:blipFill>
        <p:spPr>
          <a:xfrm>
            <a:off x="1439057" y="329784"/>
            <a:ext cx="9638674" cy="6115986"/>
          </a:xfrm>
          <a:prstGeom prst="rect">
            <a:avLst/>
          </a:prstGeom>
        </p:spPr>
      </p:pic>
    </p:spTree>
    <p:extLst>
      <p:ext uri="{BB962C8B-B14F-4D97-AF65-F5344CB8AC3E}">
        <p14:creationId xmlns:p14="http://schemas.microsoft.com/office/powerpoint/2010/main" val="1455693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9E3A544-83DB-4BE5-A02F-42AE184A783A}"/>
              </a:ext>
            </a:extLst>
          </p:cNvPr>
          <p:cNvSpPr/>
          <p:nvPr/>
        </p:nvSpPr>
        <p:spPr>
          <a:xfrm>
            <a:off x="284813" y="329784"/>
            <a:ext cx="11662348" cy="6555641"/>
          </a:xfrm>
          <a:prstGeom prst="rect">
            <a:avLst/>
          </a:prstGeom>
        </p:spPr>
        <p:txBody>
          <a:bodyPr wrap="square">
            <a:spAutoFit/>
          </a:bodyPr>
          <a:lstStyle/>
          <a:p>
            <a:pPr algn="just"/>
            <a:r>
              <a:rPr lang="fr-FR" sz="2800" b="1" dirty="0">
                <a:solidFill>
                  <a:srgbClr val="DD462F"/>
                </a:solidFill>
                <a:latin typeface="Times New Roman" panose="02020603050405020304" pitchFamily="18" charset="0"/>
                <a:cs typeface="Times New Roman" panose="02020603050405020304" pitchFamily="18" charset="0"/>
              </a:rPr>
              <a:t>Örgütlerde yazılı iletişimi </a:t>
            </a:r>
            <a:r>
              <a:rPr lang="fr-FR" sz="2800" b="1" dirty="0" err="1">
                <a:solidFill>
                  <a:srgbClr val="DD462F"/>
                </a:solidFill>
                <a:latin typeface="Times New Roman" panose="02020603050405020304" pitchFamily="18" charset="0"/>
                <a:cs typeface="Times New Roman" panose="02020603050405020304" pitchFamily="18" charset="0"/>
              </a:rPr>
              <a:t>tercih</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etmenin</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başlıca</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nedenleri</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şu</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şekilde</a:t>
            </a:r>
            <a:r>
              <a:rPr lang="fr-FR" sz="2800" b="1" dirty="0">
                <a:solidFill>
                  <a:srgbClr val="DD462F"/>
                </a:solidFill>
                <a:latin typeface="Times New Roman" panose="02020603050405020304" pitchFamily="18" charset="0"/>
                <a:cs typeface="Times New Roman" panose="02020603050405020304" pitchFamily="18" charset="0"/>
              </a:rPr>
              <a:t> </a:t>
            </a:r>
            <a:r>
              <a:rPr lang="fr-FR" sz="2800" b="1" dirty="0" err="1">
                <a:solidFill>
                  <a:srgbClr val="DD462F"/>
                </a:solidFill>
                <a:latin typeface="Times New Roman" panose="02020603050405020304" pitchFamily="18" charset="0"/>
                <a:cs typeface="Times New Roman" panose="02020603050405020304" pitchFamily="18" charset="0"/>
              </a:rPr>
              <a:t>sıralanabilir</a:t>
            </a:r>
            <a:r>
              <a:rPr lang="fr-FR" sz="2800" b="1" dirty="0">
                <a:solidFill>
                  <a:srgbClr val="DD462F"/>
                </a:solidFill>
                <a:latin typeface="Times New Roman" panose="02020603050405020304" pitchFamily="18" charset="0"/>
                <a:cs typeface="Times New Roman" panose="02020603050405020304" pitchFamily="18" charset="0"/>
              </a:rPr>
              <a:t>: </a:t>
            </a:r>
          </a:p>
          <a:p>
            <a:r>
              <a:rPr lang="fr-FR" sz="2800" dirty="0" err="1">
                <a:solidFill>
                  <a:srgbClr val="000000"/>
                </a:solidFill>
                <a:latin typeface="Times New Roman" panose="02020603050405020304" pitchFamily="18" charset="0"/>
                <a:cs typeface="Times New Roman" panose="02020603050405020304" pitchFamily="18" charset="0"/>
              </a:rPr>
              <a:t>Göndericinin</a:t>
            </a:r>
            <a:r>
              <a:rPr lang="fr-FR" sz="2800" dirty="0">
                <a:solidFill>
                  <a:srgbClr val="000000"/>
                </a:solidFill>
                <a:latin typeface="Times New Roman" panose="02020603050405020304" pitchFamily="18" charset="0"/>
                <a:cs typeface="Times New Roman" panose="02020603050405020304" pitchFamily="18" charset="0"/>
              </a:rPr>
              <a:t> mesajı </a:t>
            </a:r>
            <a:r>
              <a:rPr lang="fr-FR" sz="2800" dirty="0" err="1">
                <a:solidFill>
                  <a:srgbClr val="000000"/>
                </a:solidFill>
                <a:latin typeface="Times New Roman" panose="02020603050405020304" pitchFamily="18" charset="0"/>
                <a:cs typeface="Times New Roman" panose="02020603050405020304" pitchFamily="18" charset="0"/>
              </a:rPr>
              <a:t>göndermeden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kontrol</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etme</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düzeltme</a:t>
            </a:r>
            <a:r>
              <a:rPr lang="fr-FR" sz="2800" dirty="0">
                <a:solidFill>
                  <a:srgbClr val="000000"/>
                </a:solidFill>
                <a:latin typeface="Times New Roman" panose="02020603050405020304" pitchFamily="18" charset="0"/>
                <a:cs typeface="Times New Roman" panose="02020603050405020304" pitchFamily="18" charset="0"/>
              </a:rPr>
              <a:t>, gerektiğinde tekrar düzenleme veya </a:t>
            </a:r>
            <a:r>
              <a:rPr lang="fr-FR" sz="2800" dirty="0" err="1">
                <a:solidFill>
                  <a:srgbClr val="000000"/>
                </a:solidFill>
                <a:latin typeface="Times New Roman" panose="02020603050405020304" pitchFamily="18" charset="0"/>
                <a:cs typeface="Times New Roman" panose="02020603050405020304" pitchFamily="18" charset="0"/>
              </a:rPr>
              <a:t>değiştirebilmesi</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olanaklıdır</a:t>
            </a:r>
            <a:r>
              <a:rPr lang="fr-FR" sz="2800" dirty="0">
                <a:solidFill>
                  <a:srgbClr val="000000"/>
                </a:solidFill>
                <a:latin typeface="Times New Roman" panose="02020603050405020304" pitchFamily="18" charset="0"/>
                <a:cs typeface="Times New Roman" panose="02020603050405020304" pitchFamily="18" charset="0"/>
              </a:rPr>
              <a:t>. </a:t>
            </a:r>
          </a:p>
          <a:p>
            <a:r>
              <a:rPr lang="fr-FR" sz="2800" dirty="0">
                <a:solidFill>
                  <a:srgbClr val="000000"/>
                </a:solidFill>
                <a:latin typeface="Times New Roman" panose="02020603050405020304" pitchFamily="18" charset="0"/>
                <a:cs typeface="Times New Roman" panose="02020603050405020304" pitchFamily="18" charset="0"/>
              </a:rPr>
              <a:t>İletişimde </a:t>
            </a:r>
            <a:r>
              <a:rPr lang="fr-FR" sz="2800" dirty="0" err="1">
                <a:solidFill>
                  <a:srgbClr val="000000"/>
                </a:solidFill>
                <a:latin typeface="Times New Roman" panose="02020603050405020304" pitchFamily="18" charset="0"/>
                <a:cs typeface="Times New Roman" panose="02020603050405020304" pitchFamily="18" charset="0"/>
              </a:rPr>
              <a:t>sözcüklerin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seçilmesine</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gramer</a:t>
            </a:r>
            <a:r>
              <a:rPr lang="fr-FR" sz="2800" dirty="0">
                <a:solidFill>
                  <a:srgbClr val="000000"/>
                </a:solidFill>
                <a:latin typeface="Times New Roman" panose="02020603050405020304" pitchFamily="18" charset="0"/>
                <a:cs typeface="Times New Roman" panose="02020603050405020304" pitchFamily="18" charset="0"/>
              </a:rPr>
              <a:t> ve dil </a:t>
            </a:r>
            <a:r>
              <a:rPr lang="fr-FR" sz="2800" dirty="0" err="1">
                <a:solidFill>
                  <a:srgbClr val="000000"/>
                </a:solidFill>
                <a:latin typeface="Times New Roman" panose="02020603050405020304" pitchFamily="18" charset="0"/>
                <a:cs typeface="Times New Roman" panose="02020603050405020304" pitchFamily="18" charset="0"/>
              </a:rPr>
              <a:t>hatalarının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gözden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geçirilmesine</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olanak</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sağlar</a:t>
            </a:r>
            <a:r>
              <a:rPr lang="fr-FR" sz="2800" dirty="0">
                <a:solidFill>
                  <a:srgbClr val="000000"/>
                </a:solidFill>
                <a:latin typeface="Times New Roman" panose="02020603050405020304" pitchFamily="18" charset="0"/>
                <a:cs typeface="Times New Roman" panose="02020603050405020304" pitchFamily="18" charset="0"/>
              </a:rPr>
              <a:t>. </a:t>
            </a:r>
          </a:p>
          <a:p>
            <a:r>
              <a:rPr lang="fr-FR" sz="2800" dirty="0">
                <a:solidFill>
                  <a:srgbClr val="000000"/>
                </a:solidFill>
                <a:latin typeface="Times New Roman" panose="02020603050405020304" pitchFamily="18" charset="0"/>
                <a:cs typeface="Times New Roman" panose="02020603050405020304" pitchFamily="18" charset="0"/>
              </a:rPr>
              <a:t>Mesajın alıcıya </a:t>
            </a:r>
            <a:r>
              <a:rPr lang="fr-FR" sz="2800" dirty="0" err="1">
                <a:solidFill>
                  <a:srgbClr val="000000"/>
                </a:solidFill>
                <a:latin typeface="Times New Roman" panose="02020603050405020304" pitchFamily="18" charset="0"/>
                <a:cs typeface="Times New Roman" panose="02020603050405020304" pitchFamily="18" charset="0"/>
              </a:rPr>
              <a:t>arzu</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edildiği</a:t>
            </a:r>
            <a:r>
              <a:rPr lang="fr-FR" sz="2800" dirty="0">
                <a:solidFill>
                  <a:srgbClr val="000000"/>
                </a:solidFill>
                <a:latin typeface="Times New Roman" panose="02020603050405020304" pitchFamily="18" charset="0"/>
                <a:cs typeface="Times New Roman" panose="02020603050405020304" pitchFamily="18" charset="0"/>
              </a:rPr>
              <a:t> zamanda </a:t>
            </a:r>
            <a:r>
              <a:rPr lang="fr-FR" sz="2800" dirty="0" err="1">
                <a:solidFill>
                  <a:srgbClr val="000000"/>
                </a:solidFill>
                <a:latin typeface="Times New Roman" panose="02020603050405020304" pitchFamily="18" charset="0"/>
                <a:cs typeface="Times New Roman" panose="02020603050405020304" pitchFamily="18" charset="0"/>
              </a:rPr>
              <a:t>ulaşmasını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sağlar</a:t>
            </a:r>
            <a:r>
              <a:rPr lang="fr-FR" sz="2800" dirty="0">
                <a:solidFill>
                  <a:srgbClr val="000000"/>
                </a:solidFill>
                <a:latin typeface="Times New Roman" panose="02020603050405020304" pitchFamily="18" charset="0"/>
                <a:cs typeface="Times New Roman" panose="02020603050405020304" pitchFamily="18" charset="0"/>
              </a:rPr>
              <a:t>. </a:t>
            </a:r>
          </a:p>
          <a:p>
            <a:r>
              <a:rPr lang="fr-FR" sz="2800" dirty="0">
                <a:solidFill>
                  <a:srgbClr val="000000"/>
                </a:solidFill>
                <a:latin typeface="Times New Roman" panose="02020603050405020304" pitchFamily="18" charset="0"/>
                <a:cs typeface="Times New Roman" panose="02020603050405020304" pitchFamily="18" charset="0"/>
              </a:rPr>
              <a:t>Mesajın iletişim kanallarından geçerken </a:t>
            </a:r>
            <a:r>
              <a:rPr lang="fr-FR" sz="2800" dirty="0" err="1">
                <a:solidFill>
                  <a:srgbClr val="000000"/>
                </a:solidFill>
                <a:latin typeface="Times New Roman" panose="02020603050405020304" pitchFamily="18" charset="0"/>
                <a:cs typeface="Times New Roman" panose="02020603050405020304" pitchFamily="18" charset="0"/>
              </a:rPr>
              <a:t>anlam</a:t>
            </a:r>
            <a:r>
              <a:rPr lang="fr-FR" sz="2800" dirty="0">
                <a:solidFill>
                  <a:srgbClr val="000000"/>
                </a:solidFill>
                <a:latin typeface="Times New Roman" panose="02020603050405020304" pitchFamily="18" charset="0"/>
                <a:cs typeface="Times New Roman" panose="02020603050405020304" pitchFamily="18" charset="0"/>
              </a:rPr>
              <a:t> ve içeriğinden </a:t>
            </a:r>
            <a:r>
              <a:rPr lang="fr-FR" sz="2800" dirty="0" err="1">
                <a:solidFill>
                  <a:srgbClr val="000000"/>
                </a:solidFill>
                <a:latin typeface="Times New Roman" panose="02020603050405020304" pitchFamily="18" charset="0"/>
                <a:cs typeface="Times New Roman" panose="02020603050405020304" pitchFamily="18" charset="0"/>
              </a:rPr>
              <a:t>sapmalara</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olanak</a:t>
            </a:r>
            <a:r>
              <a:rPr lang="fr-FR" sz="2800" dirty="0">
                <a:solidFill>
                  <a:srgbClr val="000000"/>
                </a:solidFill>
                <a:latin typeface="Times New Roman" panose="02020603050405020304" pitchFamily="18" charset="0"/>
                <a:cs typeface="Times New Roman" panose="02020603050405020304" pitchFamily="18" charset="0"/>
              </a:rPr>
              <a:t> vermez. </a:t>
            </a:r>
          </a:p>
          <a:p>
            <a:r>
              <a:rPr lang="fr-FR" sz="2800" dirty="0" err="1">
                <a:solidFill>
                  <a:srgbClr val="000000"/>
                </a:solidFill>
                <a:latin typeface="Times New Roman" panose="02020603050405020304" pitchFamily="18" charset="0"/>
                <a:cs typeface="Times New Roman" panose="02020603050405020304" pitchFamily="18" charset="0"/>
              </a:rPr>
              <a:t>Mesajların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bütünlük</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içinde</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doğru</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aktarılmasını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sağlar</a:t>
            </a:r>
            <a:r>
              <a:rPr lang="fr-FR" sz="2800" dirty="0">
                <a:solidFill>
                  <a:srgbClr val="000000"/>
                </a:solidFill>
                <a:latin typeface="Times New Roman" panose="02020603050405020304" pitchFamily="18" charset="0"/>
                <a:cs typeface="Times New Roman" panose="02020603050405020304" pitchFamily="18" charset="0"/>
              </a:rPr>
              <a:t>. </a:t>
            </a:r>
          </a:p>
          <a:p>
            <a:r>
              <a:rPr lang="fr-FR" sz="2800" dirty="0">
                <a:solidFill>
                  <a:srgbClr val="000000"/>
                </a:solidFill>
                <a:latin typeface="Times New Roman" panose="02020603050405020304" pitchFamily="18" charset="0"/>
                <a:cs typeface="Times New Roman" panose="02020603050405020304" pitchFamily="18" charset="0"/>
              </a:rPr>
              <a:t>Daha resmi bir iletişim </a:t>
            </a:r>
            <a:r>
              <a:rPr lang="fr-FR" sz="2800" dirty="0" err="1">
                <a:solidFill>
                  <a:srgbClr val="000000"/>
                </a:solidFill>
                <a:latin typeface="Times New Roman" panose="02020603050405020304" pitchFamily="18" charset="0"/>
                <a:cs typeface="Times New Roman" panose="02020603050405020304" pitchFamily="18" charset="0"/>
              </a:rPr>
              <a:t>kurulmasını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sağlaması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özellikle</a:t>
            </a:r>
            <a:r>
              <a:rPr lang="fr-FR" sz="2800" dirty="0">
                <a:solidFill>
                  <a:srgbClr val="000000"/>
                </a:solidFill>
                <a:latin typeface="Times New Roman" panose="02020603050405020304" pitchFamily="18" charset="0"/>
                <a:cs typeface="Times New Roman" panose="02020603050405020304" pitchFamily="18" charset="0"/>
              </a:rPr>
              <a:t> emir ve </a:t>
            </a:r>
            <a:r>
              <a:rPr lang="fr-FR" sz="2800" dirty="0" err="1">
                <a:solidFill>
                  <a:srgbClr val="000000"/>
                </a:solidFill>
                <a:latin typeface="Times New Roman" panose="02020603050405020304" pitchFamily="18" charset="0"/>
                <a:cs typeface="Times New Roman" panose="02020603050405020304" pitchFamily="18" charset="0"/>
              </a:rPr>
              <a:t>talimatların</a:t>
            </a:r>
            <a:r>
              <a:rPr lang="fr-FR" sz="2800" dirty="0">
                <a:solidFill>
                  <a:srgbClr val="000000"/>
                </a:solidFill>
                <a:latin typeface="Times New Roman" panose="02020603050405020304" pitchFamily="18" charset="0"/>
                <a:cs typeface="Times New Roman" panose="02020603050405020304" pitchFamily="18" charset="0"/>
              </a:rPr>
              <a:t> yazılı olarak </a:t>
            </a:r>
            <a:r>
              <a:rPr lang="fr-FR" sz="2800" dirty="0" err="1">
                <a:solidFill>
                  <a:srgbClr val="000000"/>
                </a:solidFill>
                <a:latin typeface="Times New Roman" panose="02020603050405020304" pitchFamily="18" charset="0"/>
                <a:cs typeface="Times New Roman" panose="02020603050405020304" pitchFamily="18" charset="0"/>
              </a:rPr>
              <a:t>verilmesi</a:t>
            </a:r>
            <a:r>
              <a:rPr lang="fr-FR" sz="2800" dirty="0">
                <a:solidFill>
                  <a:srgbClr val="000000"/>
                </a:solidFill>
                <a:latin typeface="Times New Roman" panose="02020603050405020304" pitchFamily="18" charset="0"/>
                <a:cs typeface="Times New Roman" panose="02020603050405020304" pitchFamily="18" charset="0"/>
              </a:rPr>
              <a:t>, yazılı iletişimi sözlü iletişime </a:t>
            </a:r>
            <a:r>
              <a:rPr lang="fr-FR" sz="2800" dirty="0" err="1">
                <a:solidFill>
                  <a:srgbClr val="000000"/>
                </a:solidFill>
                <a:latin typeface="Times New Roman" panose="02020603050405020304" pitchFamily="18" charset="0"/>
                <a:cs typeface="Times New Roman" panose="02020603050405020304" pitchFamily="18" charset="0"/>
              </a:rPr>
              <a:t>nazaran</a:t>
            </a:r>
            <a:r>
              <a:rPr lang="fr-FR" sz="2800" dirty="0">
                <a:solidFill>
                  <a:srgbClr val="000000"/>
                </a:solidFill>
                <a:latin typeface="Times New Roman" panose="02020603050405020304" pitchFamily="18" charset="0"/>
                <a:cs typeface="Times New Roman" panose="02020603050405020304" pitchFamily="18" charset="0"/>
              </a:rPr>
              <a:t> daha etkin bir iletişim </a:t>
            </a:r>
            <a:r>
              <a:rPr lang="fr-FR" sz="2800" dirty="0" err="1">
                <a:solidFill>
                  <a:srgbClr val="000000"/>
                </a:solidFill>
                <a:latin typeface="Times New Roman" panose="02020603050405020304" pitchFamily="18" charset="0"/>
                <a:cs typeface="Times New Roman" panose="02020603050405020304" pitchFamily="18" charset="0"/>
              </a:rPr>
              <a:t>aracı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yapmaktadır</a:t>
            </a:r>
            <a:r>
              <a:rPr lang="fr-FR" sz="2800" dirty="0">
                <a:solidFill>
                  <a:srgbClr val="000000"/>
                </a:solidFill>
                <a:latin typeface="Times New Roman" panose="02020603050405020304" pitchFamily="18" charset="0"/>
                <a:cs typeface="Times New Roman" panose="02020603050405020304" pitchFamily="18" charset="0"/>
              </a:rPr>
              <a:t>. </a:t>
            </a:r>
          </a:p>
          <a:p>
            <a:r>
              <a:rPr lang="fr-FR" sz="2800" dirty="0" err="1">
                <a:solidFill>
                  <a:srgbClr val="000000"/>
                </a:solidFill>
                <a:latin typeface="Times New Roman" panose="02020603050405020304" pitchFamily="18" charset="0"/>
                <a:cs typeface="Times New Roman" panose="02020603050405020304" pitchFamily="18" charset="0"/>
              </a:rPr>
              <a:t>Yazıların</a:t>
            </a:r>
            <a:r>
              <a:rPr lang="fr-FR" sz="2800" dirty="0">
                <a:solidFill>
                  <a:srgbClr val="000000"/>
                </a:solidFill>
                <a:latin typeface="Times New Roman" panose="02020603050405020304" pitchFamily="18" charset="0"/>
                <a:cs typeface="Times New Roman" panose="02020603050405020304" pitchFamily="18" charset="0"/>
              </a:rPr>
              <a:t> belge ve </a:t>
            </a:r>
            <a:r>
              <a:rPr lang="fr-FR" sz="2800" dirty="0" err="1">
                <a:solidFill>
                  <a:srgbClr val="000000"/>
                </a:solidFill>
                <a:latin typeface="Times New Roman" panose="02020603050405020304" pitchFamily="18" charset="0"/>
                <a:cs typeface="Times New Roman" panose="02020603050405020304" pitchFamily="18" charset="0"/>
              </a:rPr>
              <a:t>arşiv</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değerinin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olması</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belgelerin</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saklanabilmesi</a:t>
            </a:r>
            <a:r>
              <a:rPr lang="fr-FR" sz="2800" dirty="0">
                <a:solidFill>
                  <a:srgbClr val="000000"/>
                </a:solidFill>
                <a:latin typeface="Times New Roman" panose="02020603050405020304" pitchFamily="18" charset="0"/>
                <a:cs typeface="Times New Roman" panose="02020603050405020304" pitchFamily="18" charset="0"/>
              </a:rPr>
              <a:t> ve </a:t>
            </a:r>
            <a:r>
              <a:rPr lang="fr-FR" sz="2800" dirty="0" err="1">
                <a:solidFill>
                  <a:srgbClr val="000000"/>
                </a:solidFill>
                <a:latin typeface="Times New Roman" panose="02020603050405020304" pitchFamily="18" charset="0"/>
                <a:cs typeface="Times New Roman" panose="02020603050405020304" pitchFamily="18" charset="0"/>
              </a:rPr>
              <a:t>istenildiği</a:t>
            </a:r>
            <a:r>
              <a:rPr lang="fr-FR" sz="2800" dirty="0">
                <a:solidFill>
                  <a:srgbClr val="000000"/>
                </a:solidFill>
                <a:latin typeface="Times New Roman" panose="02020603050405020304" pitchFamily="18" charset="0"/>
                <a:cs typeface="Times New Roman" panose="02020603050405020304" pitchFamily="18" charset="0"/>
              </a:rPr>
              <a:t> zaman </a:t>
            </a:r>
            <a:r>
              <a:rPr lang="fr-FR" sz="2800" dirty="0" err="1">
                <a:solidFill>
                  <a:srgbClr val="000000"/>
                </a:solidFill>
                <a:latin typeface="Times New Roman" panose="02020603050405020304" pitchFamily="18" charset="0"/>
                <a:cs typeface="Times New Roman" panose="02020603050405020304" pitchFamily="18" charset="0"/>
              </a:rPr>
              <a:t>kullanılabilmesine</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olanak</a:t>
            </a:r>
            <a:r>
              <a:rPr lang="fr-FR" sz="2800" dirty="0">
                <a:solidFill>
                  <a:srgbClr val="000000"/>
                </a:solidFill>
                <a:latin typeface="Times New Roman" panose="02020603050405020304" pitchFamily="18" charset="0"/>
                <a:cs typeface="Times New Roman" panose="02020603050405020304" pitchFamily="18" charset="0"/>
              </a:rPr>
              <a:t> </a:t>
            </a:r>
            <a:r>
              <a:rPr lang="fr-FR" sz="2800" dirty="0" err="1">
                <a:solidFill>
                  <a:srgbClr val="000000"/>
                </a:solidFill>
                <a:latin typeface="Times New Roman" panose="02020603050405020304" pitchFamily="18" charset="0"/>
                <a:cs typeface="Times New Roman" panose="02020603050405020304" pitchFamily="18" charset="0"/>
              </a:rPr>
              <a:t>tanır</a:t>
            </a:r>
            <a:endParaRPr lang="fr-FR" sz="28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8439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4FE883E-822E-441C-A118-524F4B194348}"/>
              </a:ext>
            </a:extLst>
          </p:cNvPr>
          <p:cNvSpPr/>
          <p:nvPr/>
        </p:nvSpPr>
        <p:spPr>
          <a:xfrm>
            <a:off x="404735" y="1289154"/>
            <a:ext cx="11347554" cy="5016758"/>
          </a:xfrm>
          <a:prstGeom prst="rect">
            <a:avLst/>
          </a:prstGeom>
        </p:spPr>
        <p:txBody>
          <a:bodyPr wrap="square">
            <a:spAutoFit/>
          </a:bodyPr>
          <a:lstStyle/>
          <a:p>
            <a:pPr algn="just"/>
            <a:r>
              <a:rPr lang="fr-FR" sz="3200" b="1" dirty="0">
                <a:solidFill>
                  <a:srgbClr val="000000"/>
                </a:solidFill>
                <a:latin typeface="Times New Roman" panose="02020603050405020304" pitchFamily="18" charset="0"/>
                <a:cs typeface="Times New Roman" panose="02020603050405020304" pitchFamily="18" charset="0"/>
              </a:rPr>
              <a:t>Yazılı İletişimde Dikkat Edilmesi Gereken Hususlar </a:t>
            </a:r>
            <a:endParaRPr lang="fr-FR" sz="3200" dirty="0">
              <a:solidFill>
                <a:srgbClr val="000000"/>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Yazıda konuşma dili kavramlarından kaçınılmalıdır. </a:t>
            </a:r>
          </a:p>
          <a:p>
            <a:endParaRPr lang="tr-TR" sz="3200" dirty="0">
              <a:solidFill>
                <a:srgbClr val="000000"/>
              </a:solidFill>
              <a:latin typeface="Times New Roman" panose="02020603050405020304" pitchFamily="18" charset="0"/>
              <a:cs typeface="Times New Roman" panose="02020603050405020304" pitchFamily="18" charset="0"/>
            </a:endParaRPr>
          </a:p>
          <a:p>
            <a:r>
              <a:rPr lang="fr-FR" sz="3200" dirty="0">
                <a:solidFill>
                  <a:srgbClr val="000000"/>
                </a:solidFill>
                <a:latin typeface="Times New Roman" panose="02020603050405020304" pitchFamily="18" charset="0"/>
                <a:cs typeface="Times New Roman" panose="02020603050405020304" pitchFamily="18" charset="0"/>
              </a:rPr>
              <a:t>Argo veya etkileyici dil kullanmaktan kaçınılmalıdır. </a:t>
            </a:r>
          </a:p>
          <a:p>
            <a:r>
              <a:rPr lang="fr-FR" sz="3200" dirty="0">
                <a:solidFill>
                  <a:srgbClr val="000000"/>
                </a:solidFill>
                <a:latin typeface="Times New Roman" panose="02020603050405020304" pitchFamily="18" charset="0"/>
                <a:cs typeface="Times New Roman" panose="02020603050405020304" pitchFamily="18" charset="0"/>
              </a:rPr>
              <a:t>Duygusal ve abartılı bir dil kullanılmamalıdır. </a:t>
            </a:r>
          </a:p>
          <a:p>
            <a:r>
              <a:rPr lang="fr-FR" sz="3200" dirty="0">
                <a:solidFill>
                  <a:srgbClr val="000000"/>
                </a:solidFill>
                <a:latin typeface="Times New Roman" panose="02020603050405020304" pitchFamily="18" charset="0"/>
                <a:cs typeface="Times New Roman" panose="02020603050405020304" pitchFamily="18" charset="0"/>
              </a:rPr>
              <a:t>Klişeleşmiş basmakalıp sözlerden kaçınılmalıdır (demek istediğim yerine yani, nesne yerine şey gibi). </a:t>
            </a:r>
          </a:p>
          <a:p>
            <a:r>
              <a:rPr lang="fr-FR" sz="3200" dirty="0">
                <a:solidFill>
                  <a:srgbClr val="000000"/>
                </a:solidFill>
                <a:latin typeface="Times New Roman" panose="02020603050405020304" pitchFamily="18" charset="0"/>
                <a:cs typeface="Times New Roman" panose="02020603050405020304" pitchFamily="18" charset="0"/>
              </a:rPr>
              <a:t>Belirsiz ifadelerden kaçınılmalı, somut kavramlar kullanılmalıdır (az zamanımız kaldı, çok az kâr ettik yerine on dakikamız kaldı, on milyar kâr ettik gibi)</a:t>
            </a:r>
          </a:p>
        </p:txBody>
      </p:sp>
    </p:spTree>
    <p:extLst>
      <p:ext uri="{BB962C8B-B14F-4D97-AF65-F5344CB8AC3E}">
        <p14:creationId xmlns:p14="http://schemas.microsoft.com/office/powerpoint/2010/main" val="3513654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şlık 7"/>
          <p:cNvSpPr>
            <a:spLocks noGrp="1"/>
          </p:cNvSpPr>
          <p:nvPr>
            <p:ph type="title"/>
          </p:nvPr>
        </p:nvSpPr>
        <p:spPr/>
        <p:txBody>
          <a:bodyPr rtlCol="0">
            <a:noAutofit/>
          </a:bodyPr>
          <a:lstStyle/>
          <a:p>
            <a:pPr rtl="0"/>
            <a:r>
              <a:rPr lang="tr-TR" dirty="0">
                <a:latin typeface="Segoe UI Light" panose="020B0502040204020203" pitchFamily="34" charset="0"/>
                <a:cs typeface="Segoe UI Light" panose="020B0502040204020203" pitchFamily="34" charset="0"/>
              </a:rPr>
              <a:t>Tasarımcı amacınızı iletmenize yardımcı olur</a:t>
            </a:r>
          </a:p>
        </p:txBody>
      </p:sp>
      <p:pic>
        <p:nvPicPr>
          <p:cNvPr id="5" name="Resim 4" descr="Farklı tasarım seçeneklerini gösteren tasarım fikirleri bölmesi"/>
          <p:cNvPicPr>
            <a:picLocks noChangeAspect="1"/>
          </p:cNvPicPr>
          <p:nvPr/>
        </p:nvPicPr>
        <p:blipFill>
          <a:blip r:embed="rId3"/>
          <a:srcRect/>
          <a:stretch/>
        </p:blipFill>
        <p:spPr>
          <a:xfrm>
            <a:off x="2963333" y="1385113"/>
            <a:ext cx="8525932" cy="4577621"/>
          </a:xfrm>
          <a:prstGeom prst="rect">
            <a:avLst/>
          </a:prstGeom>
        </p:spPr>
      </p:pic>
      <p:sp>
        <p:nvSpPr>
          <p:cNvPr id="38" name="İçerik Yer Tutucusu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tr-TR" dirty="0">
                <a:latin typeface="Segoe UI" panose="020B0502040204020203" pitchFamily="34" charset="0"/>
                <a:cs typeface="Segoe UI" panose="020B0502040204020203" pitchFamily="34" charset="0"/>
              </a:rPr>
              <a:t>PowerPoint Tasarımcısı, sununuz için slaytlarınızın içeriğine uygun profesyonel tasarımlar önerir. </a:t>
            </a:r>
          </a:p>
          <a:p>
            <a:pPr marL="0" lvl="0" indent="0" rtl="0">
              <a:spcAft>
                <a:spcPts val="600"/>
              </a:spcAft>
              <a:buNone/>
              <a:defRPr/>
            </a:pPr>
            <a:r>
              <a:rPr lang="tr-TR" dirty="0">
                <a:latin typeface="Segoe UI" panose="020B0502040204020203" pitchFamily="34" charset="0"/>
                <a:cs typeface="Segoe UI" panose="020B0502040204020203" pitchFamily="34" charset="0"/>
              </a:rPr>
              <a:t>Tasarımcı’yı yalnızca aboneler kullanabilir. </a:t>
            </a:r>
            <a:r>
              <a:rPr lang="tr-TR" dirty="0">
                <a:solidFill>
                  <a:prstClr val="black">
                    <a:lumMod val="75000"/>
                    <a:lumOff val="25000"/>
                  </a:prstClr>
                </a:solidFill>
                <a:latin typeface="Segoe UI" panose="020B0502040204020203" pitchFamily="34" charset="0"/>
                <a:cs typeface="Segoe UI" panose="020B0502040204020203" pitchFamily="34" charset="0"/>
              </a:rPr>
              <a:t>Bir Office 365 aboneliğiniz varsa, sonraki slaytta bu özelliğin yeni bir sunuda nasıl işlediğini görebilirsiniz.</a:t>
            </a:r>
            <a:endParaRPr lang="tr-TR"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rtlCol="0"/>
          <a:lstStyle/>
          <a:p>
            <a:pPr rtl="0"/>
            <a:r>
              <a:rPr lang="tr-TR" dirty="0">
                <a:latin typeface="Segoe UI Light" panose="020B0502040204020203" pitchFamily="34" charset="0"/>
                <a:cs typeface="Segoe UI Light" panose="020B0502040204020203" pitchFamily="34" charset="0"/>
              </a:rPr>
              <a:t>PowerPoint Tasarımcısı'nı kullanma</a:t>
            </a:r>
          </a:p>
        </p:txBody>
      </p:sp>
      <p:sp>
        <p:nvSpPr>
          <p:cNvPr id="25" name="İçerik Yer Tutucusu 17"/>
          <p:cNvSpPr txBox="1">
            <a:spLocks/>
          </p:cNvSpPr>
          <p:nvPr/>
        </p:nvSpPr>
        <p:spPr>
          <a:xfrm>
            <a:off x="541609" y="1455491"/>
            <a:ext cx="5110161" cy="471149"/>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latin typeface="Segoe UI" panose="020B0502040204020203" pitchFamily="34" charset="0"/>
                <a:cs typeface="Segoe UI" panose="020B0502040204020203" pitchFamily="34" charset="0"/>
              </a:rPr>
              <a:t>Şu şekilde yapılır:</a:t>
            </a:r>
          </a:p>
        </p:txBody>
      </p:sp>
      <p:grpSp>
        <p:nvGrpSpPr>
          <p:cNvPr id="18" name="Grup 17" descr="İçinde 1 sayısı bulunan ve 1. adımı gösteren küçük daire"/>
          <p:cNvGrpSpPr/>
          <p:nvPr/>
        </p:nvGrpSpPr>
        <p:grpSpPr bwMode="blackWhite">
          <a:xfrm>
            <a:off x="531552" y="1917997"/>
            <a:ext cx="558179" cy="409838"/>
            <a:chOff x="6953426" y="711274"/>
            <a:chExt cx="558179" cy="409838"/>
          </a:xfrm>
        </p:grpSpPr>
        <p:sp>
          <p:nvSpPr>
            <p:cNvPr id="19" name="Oval 18"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20" name="MetinKutusu 19" descr="1 sayısı"/>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1</a:t>
              </a:r>
            </a:p>
          </p:txBody>
        </p:sp>
      </p:grpSp>
      <p:sp>
        <p:nvSpPr>
          <p:cNvPr id="21" name="İçerik Yer Tutucusu 17"/>
          <p:cNvSpPr txBox="1">
            <a:spLocks/>
          </p:cNvSpPr>
          <p:nvPr/>
        </p:nvSpPr>
        <p:spPr>
          <a:xfrm>
            <a:off x="1056514" y="1958189"/>
            <a:ext cx="4333172"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tr-TR" dirty="0">
                <a:solidFill>
                  <a:prstClr val="black">
                    <a:lumMod val="75000"/>
                    <a:lumOff val="25000"/>
                  </a:prstClr>
                </a:solidFill>
                <a:latin typeface="Segoe UI" panose="020B0502040204020203" pitchFamily="34" charset="0"/>
                <a:cs typeface="Segoe UI" panose="020B0502040204020203" pitchFamily="34" charset="0"/>
              </a:rPr>
              <a:t>Yeni bir sunu başlatmak için </a:t>
            </a:r>
            <a:r>
              <a:rPr lang="tr-TR" dirty="0">
                <a:solidFill>
                  <a:srgbClr val="D24726"/>
                </a:solidFill>
                <a:latin typeface="Segoe UI Semibold" panose="020B0702040204020203" pitchFamily="34" charset="0"/>
                <a:cs typeface="Segoe UI Semibold" panose="020B0702040204020203" pitchFamily="34" charset="0"/>
              </a:rPr>
              <a:t>Dosya</a:t>
            </a:r>
            <a:r>
              <a:rPr lang="tr-TR" dirty="0">
                <a:solidFill>
                  <a:prstClr val="black">
                    <a:lumMod val="75000"/>
                    <a:lumOff val="25000"/>
                  </a:prstClr>
                </a:solidFill>
                <a:cs typeface="Segoe UI"/>
              </a:rPr>
              <a:t> &gt; </a:t>
            </a:r>
            <a:r>
              <a:rPr lang="tr-TR" dirty="0">
                <a:solidFill>
                  <a:srgbClr val="D24726"/>
                </a:solidFill>
                <a:latin typeface="Segoe UI Semibold" panose="020B0702040204020203" pitchFamily="34" charset="0"/>
                <a:cs typeface="Segoe UI Semibold" panose="020B0702040204020203" pitchFamily="34" charset="0"/>
              </a:rPr>
              <a:t>Yeni</a:t>
            </a:r>
            <a:r>
              <a:rPr lang="tr-TR" dirty="0">
                <a:solidFill>
                  <a:prstClr val="black">
                    <a:lumMod val="75000"/>
                    <a:lumOff val="25000"/>
                  </a:prstClr>
                </a:solidFill>
                <a:cs typeface="Segoe UI"/>
              </a:rPr>
              <a:t> &gt; </a:t>
            </a:r>
            <a:r>
              <a:rPr lang="tr-TR" dirty="0">
                <a:solidFill>
                  <a:srgbClr val="D24726"/>
                </a:solidFill>
                <a:latin typeface="Segoe UI Semibold" panose="020B0702040204020203" pitchFamily="34" charset="0"/>
                <a:cs typeface="Segoe UI Semibold" panose="020B0702040204020203" pitchFamily="34" charset="0"/>
              </a:rPr>
              <a:t>Boş</a:t>
            </a:r>
            <a:r>
              <a:rPr lang="tr-TR" dirty="0">
                <a:solidFill>
                  <a:prstClr val="black">
                    <a:lumMod val="75000"/>
                    <a:lumOff val="25000"/>
                  </a:prstClr>
                </a:solidFill>
                <a:cs typeface="Segoe UI"/>
              </a:rPr>
              <a:t> </a:t>
            </a:r>
            <a:r>
              <a:rPr lang="tr-TR" dirty="0">
                <a:solidFill>
                  <a:srgbClr val="D24726"/>
                </a:solidFill>
                <a:latin typeface="Segoe UI Semibold" panose="020B0702040204020203" pitchFamily="34" charset="0"/>
                <a:cs typeface="Segoe UI Semibold" panose="020B0702040204020203" pitchFamily="34" charset="0"/>
              </a:rPr>
              <a:t>Sunu</a:t>
            </a:r>
            <a:r>
              <a:rPr lang="tr-TR" dirty="0">
                <a:solidFill>
                  <a:prstClr val="black">
                    <a:lumMod val="75000"/>
                    <a:lumOff val="25000"/>
                  </a:prstClr>
                </a:solidFill>
                <a:cs typeface="Segoe UI"/>
              </a:rPr>
              <a:t>’ya gidin.</a:t>
            </a:r>
          </a:p>
        </p:txBody>
      </p:sp>
      <p:grpSp>
        <p:nvGrpSpPr>
          <p:cNvPr id="33" name="Grup 32" descr="İçinde 2 sayısı bulunan ve 2. adımı gösteren küçük daire"/>
          <p:cNvGrpSpPr/>
          <p:nvPr/>
        </p:nvGrpSpPr>
        <p:grpSpPr bwMode="blackWhite">
          <a:xfrm>
            <a:off x="531552" y="2804257"/>
            <a:ext cx="558179" cy="409838"/>
            <a:chOff x="6953426" y="711274"/>
            <a:chExt cx="558179" cy="409838"/>
          </a:xfrm>
        </p:grpSpPr>
        <p:sp>
          <p:nvSpPr>
            <p:cNvPr id="34" name="Oval 33"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35" name="Metin Kutusu 34" descr="2 sayısı"/>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2</a:t>
              </a:r>
            </a:p>
          </p:txBody>
        </p:sp>
      </p:grpSp>
      <p:sp>
        <p:nvSpPr>
          <p:cNvPr id="36" name="İçerik Yer Tutucusu 17"/>
          <p:cNvSpPr txBox="1">
            <a:spLocks/>
          </p:cNvSpPr>
          <p:nvPr/>
        </p:nvSpPr>
        <p:spPr>
          <a:xfrm>
            <a:off x="1056513" y="2844450"/>
            <a:ext cx="4504252" cy="106581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2000"/>
              </a:spcAft>
              <a:buNone/>
              <a:defRPr/>
            </a:pPr>
            <a:r>
              <a:rPr lang="tr-TR" dirty="0">
                <a:solidFill>
                  <a:prstClr val="black">
                    <a:lumMod val="75000"/>
                    <a:lumOff val="25000"/>
                  </a:prstClr>
                </a:solidFill>
                <a:latin typeface="Segoe UI" panose="020B0502040204020203" pitchFamily="34" charset="0"/>
                <a:cs typeface="Segoe UI" panose="020B0502040204020203" pitchFamily="34" charset="0"/>
              </a:rPr>
              <a:t>İlk slayta bir resim ekleyin: </a:t>
            </a:r>
            <a:r>
              <a:rPr lang="tr-TR" dirty="0">
                <a:solidFill>
                  <a:srgbClr val="D24726"/>
                </a:solidFill>
                <a:latin typeface="Segoe UI Semibold" panose="020B0702040204020203" pitchFamily="34" charset="0"/>
                <a:cs typeface="Segoe UI Semibold" panose="020B0702040204020203" pitchFamily="34" charset="0"/>
              </a:rPr>
              <a:t>Ekle</a:t>
            </a:r>
            <a:r>
              <a:rPr lang="tr-TR" dirty="0">
                <a:solidFill>
                  <a:prstClr val="black">
                    <a:lumMod val="75000"/>
                    <a:lumOff val="25000"/>
                  </a:prstClr>
                </a:solidFill>
                <a:cs typeface="Segoe UI"/>
              </a:rPr>
              <a:t> &gt; </a:t>
            </a:r>
            <a:r>
              <a:rPr lang="tr-TR" dirty="0">
                <a:solidFill>
                  <a:srgbClr val="D24726"/>
                </a:solidFill>
                <a:latin typeface="Segoe UI Semibold" panose="020B0702040204020203" pitchFamily="34" charset="0"/>
                <a:cs typeface="Segoe UI Semibold" panose="020B0702040204020203" pitchFamily="34" charset="0"/>
              </a:rPr>
              <a:t>Resimler</a:t>
            </a:r>
            <a:r>
              <a:rPr lang="tr-TR" dirty="0">
                <a:solidFill>
                  <a:prstClr val="black">
                    <a:lumMod val="75000"/>
                    <a:lumOff val="25000"/>
                  </a:prstClr>
                </a:solidFill>
                <a:cs typeface="Segoe UI"/>
              </a:rPr>
              <a:t> veya </a:t>
            </a:r>
            <a:r>
              <a:rPr lang="tr-TR" dirty="0">
                <a:solidFill>
                  <a:srgbClr val="D24726"/>
                </a:solidFill>
                <a:latin typeface="Segoe UI Semibold" panose="020B0702040204020203" pitchFamily="34" charset="0"/>
                <a:cs typeface="Segoe UI Semibold" panose="020B0702040204020203" pitchFamily="34" charset="0"/>
              </a:rPr>
              <a:t>Ekle</a:t>
            </a:r>
            <a:r>
              <a:rPr lang="tr-TR" dirty="0">
                <a:solidFill>
                  <a:prstClr val="black">
                    <a:lumMod val="75000"/>
                    <a:lumOff val="25000"/>
                  </a:prstClr>
                </a:solidFill>
                <a:cs typeface="Segoe UI"/>
              </a:rPr>
              <a:t> &gt; </a:t>
            </a:r>
            <a:r>
              <a:rPr lang="tr-TR" dirty="0">
                <a:solidFill>
                  <a:srgbClr val="D24726"/>
                </a:solidFill>
                <a:latin typeface="Segoe UI Semibold" panose="020B0702040204020203" pitchFamily="34" charset="0"/>
                <a:cs typeface="Segoe UI Semibold" panose="020B0702040204020203" pitchFamily="34" charset="0"/>
              </a:rPr>
              <a:t>Çevrimiçi</a:t>
            </a:r>
            <a:r>
              <a:rPr lang="tr-TR" dirty="0">
                <a:solidFill>
                  <a:prstClr val="black">
                    <a:lumMod val="75000"/>
                    <a:lumOff val="25000"/>
                  </a:prstClr>
                </a:solidFill>
                <a:cs typeface="Segoe UI"/>
              </a:rPr>
              <a:t> </a:t>
            </a:r>
            <a:r>
              <a:rPr lang="tr-TR" dirty="0">
                <a:solidFill>
                  <a:srgbClr val="D24726"/>
                </a:solidFill>
                <a:latin typeface="Segoe UI Semibold" panose="020B0702040204020203" pitchFamily="34" charset="0"/>
                <a:cs typeface="Segoe UI Semibold" panose="020B0702040204020203" pitchFamily="34" charset="0"/>
              </a:rPr>
              <a:t>Resimler</a:t>
            </a:r>
            <a:r>
              <a:rPr lang="tr-TR" dirty="0">
                <a:solidFill>
                  <a:prstClr val="black">
                    <a:lumMod val="75000"/>
                    <a:lumOff val="25000"/>
                  </a:prstClr>
                </a:solidFill>
                <a:latin typeface="Segoe UI" panose="020B0502040204020203" pitchFamily="34" charset="0"/>
                <a:cs typeface="Segoe UI" panose="020B0502040204020203" pitchFamily="34" charset="0"/>
              </a:rPr>
              <a:t> seçeneğine gidin ve resmi seçin.</a:t>
            </a:r>
            <a:br>
              <a:rPr lang="tr-TR" dirty="0">
                <a:solidFill>
                  <a:prstClr val="black">
                    <a:lumMod val="75000"/>
                    <a:lumOff val="25000"/>
                  </a:prstClr>
                </a:solidFill>
                <a:latin typeface="Segoe UI" panose="020B0502040204020203" pitchFamily="34" charset="0"/>
                <a:cs typeface="Segoe UI" panose="020B0502040204020203" pitchFamily="34" charset="0"/>
              </a:rPr>
            </a:br>
            <a:br>
              <a:rPr lang="tr-TR" dirty="0">
                <a:solidFill>
                  <a:prstClr val="black">
                    <a:lumMod val="75000"/>
                    <a:lumOff val="25000"/>
                  </a:prstClr>
                </a:solidFill>
                <a:cs typeface="Segoe UI"/>
              </a:rPr>
            </a:br>
            <a:r>
              <a:rPr lang="tr-TR" dirty="0">
                <a:solidFill>
                  <a:srgbClr val="D24726"/>
                </a:solidFill>
                <a:latin typeface="Segoe UI Semibold" panose="020B0702040204020203" pitchFamily="34" charset="0"/>
                <a:cs typeface="Segoe UI Semibold" panose="020B0702040204020203" pitchFamily="34" charset="0"/>
              </a:rPr>
              <a:t>İpucu: </a:t>
            </a:r>
            <a:r>
              <a:rPr lang="tr-TR" dirty="0">
                <a:solidFill>
                  <a:prstClr val="black">
                    <a:lumMod val="75000"/>
                    <a:lumOff val="25000"/>
                  </a:prstClr>
                </a:solidFill>
                <a:latin typeface="Segoe UI" panose="020B0502040204020203" pitchFamily="34" charset="0"/>
                <a:cs typeface="Segoe UI" panose="020B0502040204020203" pitchFamily="34" charset="0"/>
              </a:rPr>
              <a:t>Resim eklerken çevrimiçi olmanız gerekir.</a:t>
            </a:r>
          </a:p>
        </p:txBody>
      </p:sp>
      <p:pic>
        <p:nvPicPr>
          <p:cNvPr id="29" name="Resim 28" descr="Resim ekleme seçeneğinin bulunduğu Ekle sekmesi"/>
          <p:cNvPicPr>
            <a:picLocks noChangeAspect="1"/>
          </p:cNvPicPr>
          <p:nvPr/>
        </p:nvPicPr>
        <p:blipFill>
          <a:blip r:embed="rId3"/>
          <a:srcRect/>
          <a:stretch/>
        </p:blipFill>
        <p:spPr>
          <a:xfrm>
            <a:off x="6907526" y="1455791"/>
            <a:ext cx="2740429" cy="1592728"/>
          </a:xfrm>
          <a:prstGeom prst="rect">
            <a:avLst/>
          </a:prstGeom>
        </p:spPr>
      </p:pic>
      <p:grpSp>
        <p:nvGrpSpPr>
          <p:cNvPr id="22" name="Grup 21" descr="İçinde 3 sayısı bulunan ve 3. adımı gösteren küçük daire"/>
          <p:cNvGrpSpPr/>
          <p:nvPr/>
        </p:nvGrpSpPr>
        <p:grpSpPr bwMode="blackWhite">
          <a:xfrm>
            <a:off x="531552" y="4208299"/>
            <a:ext cx="558179" cy="409838"/>
            <a:chOff x="6953426" y="711274"/>
            <a:chExt cx="558179" cy="409838"/>
          </a:xfrm>
        </p:grpSpPr>
        <p:sp>
          <p:nvSpPr>
            <p:cNvPr id="24" name="Oval 23"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30" name="Metin Kutusu 29" descr="3 sayısı"/>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3</a:t>
              </a:r>
            </a:p>
          </p:txBody>
        </p:sp>
      </p:grpSp>
      <p:sp>
        <p:nvSpPr>
          <p:cNvPr id="32" name="İçerik Yer Tutucusu 17"/>
          <p:cNvSpPr txBox="1">
            <a:spLocks/>
          </p:cNvSpPr>
          <p:nvPr/>
        </p:nvSpPr>
        <p:spPr>
          <a:xfrm>
            <a:off x="1056513" y="4236460"/>
            <a:ext cx="4504252" cy="761144"/>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tr-TR" dirty="0">
                <a:solidFill>
                  <a:prstClr val="black">
                    <a:lumMod val="75000"/>
                    <a:lumOff val="25000"/>
                  </a:prstClr>
                </a:solidFill>
                <a:latin typeface="Segoe UI" panose="020B0502040204020203" pitchFamily="34" charset="0"/>
                <a:cs typeface="Segoe UI" panose="020B0502040204020203" pitchFamily="34" charset="0"/>
              </a:rPr>
              <a:t>PowerPoint tasarım fikirleri edinmek için izninizi istediğinde</a:t>
            </a:r>
            <a:r>
              <a:rPr lang="tr-TR" dirty="0">
                <a:solidFill>
                  <a:prstClr val="black">
                    <a:lumMod val="75000"/>
                    <a:lumOff val="25000"/>
                  </a:prstClr>
                </a:solidFill>
                <a:cs typeface="Segoe UI"/>
              </a:rPr>
              <a:t> </a:t>
            </a:r>
            <a:r>
              <a:rPr lang="tr-TR" dirty="0">
                <a:solidFill>
                  <a:srgbClr val="D24726"/>
                </a:solidFill>
                <a:latin typeface="Segoe UI Semibold" panose="020B0702040204020203" pitchFamily="34" charset="0"/>
                <a:cs typeface="Segoe UI Semibold" panose="020B0702040204020203" pitchFamily="34" charset="0"/>
              </a:rPr>
              <a:t>Haydi Başlayalım</a:t>
            </a:r>
            <a:r>
              <a:rPr lang="tr-TR" dirty="0">
                <a:solidFill>
                  <a:prstClr val="black">
                    <a:lumMod val="75000"/>
                    <a:lumOff val="25000"/>
                  </a:prstClr>
                </a:solidFill>
                <a:cs typeface="Segoe UI"/>
              </a:rPr>
              <a:t> seçeneğini belirleyin.</a:t>
            </a:r>
          </a:p>
        </p:txBody>
      </p:sp>
      <p:pic>
        <p:nvPicPr>
          <p:cNvPr id="23" name="Resim 22" descr="Tasarım fikri edinmek için kullanıcının onayını isteyen tasarım fikirleri iletişim kutusu"/>
          <p:cNvPicPr>
            <a:picLocks noChangeAspect="1"/>
          </p:cNvPicPr>
          <p:nvPr/>
        </p:nvPicPr>
        <p:blipFill>
          <a:blip r:embed="rId4"/>
          <a:srcRect/>
          <a:stretch/>
        </p:blipFill>
        <p:spPr>
          <a:xfrm>
            <a:off x="6693033" y="3067244"/>
            <a:ext cx="2900886" cy="3506681"/>
          </a:xfrm>
          <a:prstGeom prst="rect">
            <a:avLst/>
          </a:prstGeom>
        </p:spPr>
      </p:pic>
      <p:grpSp>
        <p:nvGrpSpPr>
          <p:cNvPr id="37" name="Grup 36" descr="İçinde 4 sayısı bulunan ve 4. adımı gösteren küçük daire"/>
          <p:cNvGrpSpPr/>
          <p:nvPr/>
        </p:nvGrpSpPr>
        <p:grpSpPr bwMode="blackWhite">
          <a:xfrm>
            <a:off x="531552" y="5137379"/>
            <a:ext cx="558179" cy="409838"/>
            <a:chOff x="6953426" y="711274"/>
            <a:chExt cx="558179" cy="409838"/>
          </a:xfrm>
        </p:grpSpPr>
        <p:sp>
          <p:nvSpPr>
            <p:cNvPr id="38" name="Oval 37"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39" name="Metin Kutusu 38" descr="4 sayısı"/>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4</a:t>
              </a:r>
            </a:p>
          </p:txBody>
        </p:sp>
      </p:grpSp>
      <p:sp>
        <p:nvSpPr>
          <p:cNvPr id="40" name="İçerik Yer Tutucusu 17"/>
          <p:cNvSpPr txBox="1">
            <a:spLocks/>
          </p:cNvSpPr>
          <p:nvPr/>
        </p:nvSpPr>
        <p:spPr>
          <a:xfrm>
            <a:off x="1056513" y="5177572"/>
            <a:ext cx="4504252" cy="56353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2000"/>
              </a:spcAft>
              <a:buNone/>
              <a:defRPr/>
            </a:pPr>
            <a:r>
              <a:rPr lang="tr-TR" dirty="0">
                <a:solidFill>
                  <a:srgbClr val="D24726"/>
                </a:solidFill>
                <a:latin typeface="Segoe UI Semibold" panose="020B0702040204020203" pitchFamily="34" charset="0"/>
                <a:cs typeface="Segoe UI Semibold" panose="020B0702040204020203" pitchFamily="34" charset="0"/>
              </a:rPr>
              <a:t>Tasarım Fikirleri </a:t>
            </a:r>
            <a:r>
              <a:rPr lang="tr-TR" dirty="0">
                <a:solidFill>
                  <a:prstClr val="black">
                    <a:lumMod val="75000"/>
                    <a:lumOff val="25000"/>
                  </a:prstClr>
                </a:solidFill>
                <a:latin typeface="Segoe UI" panose="020B0502040204020203" pitchFamily="34" charset="0"/>
                <a:cs typeface="Segoe UI" panose="020B0502040204020203" pitchFamily="34" charset="0"/>
              </a:rPr>
              <a:t>görev bölmesinden hoşunuza giden bir tasarımı seçin.</a:t>
            </a:r>
          </a:p>
        </p:txBody>
      </p:sp>
    </p:spTree>
    <p:extLst>
      <p:ext uri="{BB962C8B-B14F-4D97-AF65-F5344CB8AC3E}">
        <p14:creationId xmlns:p14="http://schemas.microsoft.com/office/powerpoint/2010/main" val="1107001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rtlCol="0"/>
          <a:lstStyle/>
          <a:p>
            <a:pPr rtl="0"/>
            <a:r>
              <a:rPr lang="tr-TR" dirty="0">
                <a:latin typeface="Segoe UI Light" panose="020B0502040204020203" pitchFamily="34" charset="0"/>
                <a:cs typeface="Segoe UI Light" panose="020B0502040204020203" pitchFamily="34" charset="0"/>
              </a:rPr>
              <a:t>Dönüşüm</a:t>
            </a:r>
          </a:p>
        </p:txBody>
      </p:sp>
      <p:pic>
        <p:nvPicPr>
          <p:cNvPr id="7" name="Dönüşüm videosu" descr="Alt+P kısayolu kullanılarak oynatılabilen veya duraklatılabilen Dönüşüm özelliğinin bir örneğini gösteren video">
            <a:hlinkClick r:id="" action="ppaction://media"/>
            <a:extLst>
              <a:ext uri="{FF2B5EF4-FFF2-40B4-BE49-F238E27FC236}">
                <a16:creationId xmlns:a16="http://schemas.microsoft.com/office/drawing/2014/main" id="{9F029C1A-F15A-44BF-996A-1F59B3110D78}"/>
              </a:ext>
            </a:extLst>
          </p:cNvPr>
          <p:cNvPicPr>
            <a:picLocks noGrp="1" noChangeAspect="1"/>
          </p:cNvPicPr>
          <p:nvPr>
            <p:ph sz="quarter" idx="10"/>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D80394A-61EE-4513-90D2-E9A3DA581656}" label="caption" lang="" r:embed="rId5"/>
                        </p173:trackLst>
                      </p173:tracksInfo>
                    </p:ext>
                  </p14:extLst>
                </p14:media>
              </p:ext>
            </p:extLst>
          </p:nvPr>
        </p:nvPicPr>
        <p:blipFill>
          <a:blip r:embed="rId6"/>
          <a:stretch>
            <a:fillRect/>
          </a:stretch>
        </p:blipFill>
        <p:spPr>
          <a:xfrm>
            <a:off x="6180138" y="1539875"/>
            <a:ext cx="4584700" cy="3438525"/>
          </a:xfrm>
        </p:spPr>
      </p:pic>
      <p:sp>
        <p:nvSpPr>
          <p:cNvPr id="5" name="İçerik Yer Tutucusu 4"/>
          <p:cNvSpPr>
            <a:spLocks noGrp="1"/>
          </p:cNvSpPr>
          <p:nvPr>
            <p:ph sz="half" idx="4294967295"/>
          </p:nvPr>
        </p:nvSpPr>
        <p:spPr>
          <a:xfrm>
            <a:off x="0" y="1430338"/>
            <a:ext cx="4557713" cy="4791075"/>
          </a:xfrm>
        </p:spPr>
        <p:txBody>
          <a:bodyPr vert="horz" lIns="91440" tIns="45720" rIns="91440" bIns="45720" rtlCol="0">
            <a:normAutofit/>
          </a:bodyPr>
          <a:lstStyle/>
          <a:p>
            <a:pPr marL="0" indent="0" rtl="0">
              <a:lnSpc>
                <a:spcPts val="1800"/>
              </a:lnSpc>
              <a:spcBef>
                <a:spcPts val="1000"/>
              </a:spcBef>
              <a:spcAft>
                <a:spcPts val="600"/>
              </a:spcAft>
              <a:buNone/>
            </a:pPr>
            <a:r>
              <a:rPr lang="tr-TR" sz="1200" dirty="0">
                <a:solidFill>
                  <a:prstClr val="black">
                    <a:lumMod val="75000"/>
                    <a:lumOff val="25000"/>
                  </a:prstClr>
                </a:solidFill>
                <a:latin typeface="Segoe UI" panose="020B0502040204020203" pitchFamily="34" charset="0"/>
                <a:cs typeface="Segoe UI" panose="020B0502040204020203" pitchFamily="34" charset="0"/>
              </a:rPr>
              <a:t>Dönüşüm sayesinde sununuza düzgün animasyonlar ve nesne hareketleri ekleyebilirsiniz. Animasyonu gerçekleştirmek için iki benzer slaydı kullanıyorsunuz, ancak izleyicileriniz bunu tek slaytta gerçekleşiyormuş gibi görüyor. </a:t>
            </a:r>
          </a:p>
          <a:p>
            <a:pPr marL="0" indent="0" rtl="0">
              <a:lnSpc>
                <a:spcPts val="1800"/>
              </a:lnSpc>
              <a:spcBef>
                <a:spcPts val="1000"/>
              </a:spcBef>
              <a:spcAft>
                <a:spcPts val="600"/>
              </a:spcAft>
              <a:buNone/>
            </a:pPr>
            <a:r>
              <a:rPr lang="tr-TR" sz="1200" dirty="0">
                <a:solidFill>
                  <a:prstClr val="black">
                    <a:lumMod val="75000"/>
                    <a:lumOff val="25000"/>
                  </a:prstClr>
                </a:solidFill>
                <a:latin typeface="Segoe UI" panose="020B0502040204020203" pitchFamily="34" charset="0"/>
                <a:cs typeface="Segoe UI" panose="020B0502040204020203" pitchFamily="34" charset="0"/>
              </a:rPr>
              <a:t>Hızlı bir örnek görmek için sağdaki videoyu </a:t>
            </a:r>
            <a:r>
              <a:rPr lang="tr-TR" sz="1200" b="1" dirty="0">
                <a:solidFill>
                  <a:srgbClr val="D24726"/>
                </a:solidFill>
                <a:latin typeface="Segoe UI" panose="020B0502040204020203" pitchFamily="34" charset="0"/>
                <a:cs typeface="Segoe UI" panose="020B0502040204020203" pitchFamily="34" charset="0"/>
              </a:rPr>
              <a:t>yülrüt.</a:t>
            </a:r>
          </a:p>
          <a:p>
            <a:pPr marL="0" indent="0" rtl="0">
              <a:lnSpc>
                <a:spcPts val="1800"/>
              </a:lnSpc>
              <a:spcBef>
                <a:spcPts val="1000"/>
              </a:spcBef>
              <a:spcAft>
                <a:spcPts val="600"/>
              </a:spcAft>
              <a:buNone/>
            </a:pPr>
            <a:r>
              <a:rPr lang="tr-TR" sz="1200" dirty="0">
                <a:solidFill>
                  <a:prstClr val="black">
                    <a:lumMod val="75000"/>
                    <a:lumOff val="25000"/>
                  </a:prstClr>
                </a:solidFill>
                <a:latin typeface="Segoe UI" panose="020B0502040204020203" pitchFamily="34" charset="0"/>
                <a:cs typeface="Segoe UI" panose="020B0502040204020203" pitchFamily="34" charset="0"/>
              </a:rPr>
              <a:t>Dönüşüm efektini yalnızca aboneler kullanabilir. Office 365 aboneliğiniz varsa, sonraki slayttaki adımları kullanarak bu özelliği kendiniz deneyebilirsiniz.</a:t>
            </a:r>
          </a:p>
          <a:p>
            <a:pPr marL="0" indent="0" rtl="0">
              <a:lnSpc>
                <a:spcPts val="1800"/>
              </a:lnSpc>
              <a:spcBef>
                <a:spcPts val="1000"/>
              </a:spcBef>
              <a:spcAft>
                <a:spcPts val="600"/>
              </a:spcAft>
              <a:buNone/>
            </a:pPr>
            <a:endParaRPr lang="tr-TR" sz="1200" dirty="0">
              <a:solidFill>
                <a:prstClr val="black">
                  <a:lumMod val="75000"/>
                  <a:lumOff val="25000"/>
                </a:prst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958036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rtlCol="0"/>
          <a:lstStyle/>
          <a:p>
            <a:pPr rtl="0"/>
            <a:r>
              <a:rPr lang="tr-TR" dirty="0">
                <a:latin typeface="Segoe UI Light" panose="020B0502040204020203" pitchFamily="34" charset="0"/>
                <a:cs typeface="Segoe UI Light" panose="020B0502040204020203" pitchFamily="34" charset="0"/>
              </a:rPr>
              <a:t>Dönüşümü</a:t>
            </a:r>
            <a:r>
              <a:rPr lang="tr-TR" dirty="0"/>
              <a:t> Ayarlama</a:t>
            </a:r>
          </a:p>
        </p:txBody>
      </p:sp>
      <p:sp>
        <p:nvSpPr>
          <p:cNvPr id="30" name="İçerik Yer Tutucusu 17"/>
          <p:cNvSpPr txBox="1">
            <a:spLocks/>
          </p:cNvSpPr>
          <p:nvPr/>
        </p:nvSpPr>
        <p:spPr>
          <a:xfrm>
            <a:off x="541609" y="1455491"/>
            <a:ext cx="5110161" cy="471149"/>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t>Bu iki basit “gezegen” ile kendiniz deneyin:</a:t>
            </a:r>
          </a:p>
        </p:txBody>
      </p:sp>
      <p:grpSp>
        <p:nvGrpSpPr>
          <p:cNvPr id="13" name="Grup 12" descr="İçinde 1 sayısı bulunan ve 1. adımı gösteren küçük daire"/>
          <p:cNvGrpSpPr/>
          <p:nvPr/>
        </p:nvGrpSpPr>
        <p:grpSpPr bwMode="blackWhite">
          <a:xfrm>
            <a:off x="558723" y="1917997"/>
            <a:ext cx="558179" cy="409838"/>
            <a:chOff x="6953426" y="711274"/>
            <a:chExt cx="558179" cy="409838"/>
          </a:xfrm>
        </p:grpSpPr>
        <p:sp>
          <p:nvSpPr>
            <p:cNvPr id="14" name="Oval 13"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15" name="MetinKutusu 14" descr="1 sayısı"/>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1</a:t>
              </a:r>
            </a:p>
          </p:txBody>
        </p:sp>
      </p:grpSp>
      <p:sp>
        <p:nvSpPr>
          <p:cNvPr id="16" name="İçerik Yer Tutucusu 17"/>
          <p:cNvSpPr txBox="1">
            <a:spLocks/>
          </p:cNvSpPr>
          <p:nvPr/>
        </p:nvSpPr>
        <p:spPr>
          <a:xfrm>
            <a:off x="1066040" y="1958189"/>
            <a:ext cx="2486328" cy="913994"/>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solidFill>
                  <a:prstClr val="black">
                    <a:lumMod val="75000"/>
                    <a:lumOff val="25000"/>
                  </a:prstClr>
                </a:solidFill>
                <a:latin typeface="Segoe UI" panose="020B0502040204020203" pitchFamily="34" charset="0"/>
                <a:cs typeface="Segoe UI" panose="020B0502040204020203" pitchFamily="34" charset="0"/>
              </a:rPr>
              <a:t>Bu slaydı çoğaltın: Slayt küçük resmine sağ tıklayın ve </a:t>
            </a:r>
            <a:r>
              <a:rPr lang="tr-TR" dirty="0">
                <a:solidFill>
                  <a:srgbClr val="D24726"/>
                </a:solidFill>
                <a:latin typeface="Segoe UI Semibold" panose="020B0702040204020203" pitchFamily="34" charset="0"/>
                <a:cs typeface="Segoe UI Semibold" panose="020B0702040204020203" pitchFamily="34" charset="0"/>
              </a:rPr>
              <a:t>Slaydı Çoğalt</a:t>
            </a:r>
            <a:r>
              <a:rPr lang="tr-TR" dirty="0">
                <a:solidFill>
                  <a:prstClr val="black">
                    <a:lumMod val="75000"/>
                    <a:lumOff val="25000"/>
                  </a:prstClr>
                </a:solidFill>
                <a:latin typeface="Segoe UI" panose="020B0502040204020203" pitchFamily="34" charset="0"/>
                <a:cs typeface="Segoe UI" panose="020B0502040204020203" pitchFamily="34" charset="0"/>
              </a:rPr>
              <a:t>’ı seçin.</a:t>
            </a:r>
          </a:p>
        </p:txBody>
      </p:sp>
      <p:pic>
        <p:nvPicPr>
          <p:cNvPr id="2" name="Resim 1" descr="Slaydı Çoğalt seçeneğini gösteren, slayt küçük resmine ilişkin bağlam menüsü"/>
          <p:cNvPicPr>
            <a:picLocks noChangeAspect="1"/>
          </p:cNvPicPr>
          <p:nvPr/>
        </p:nvPicPr>
        <p:blipFill>
          <a:blip r:embed="rId3"/>
          <a:srcRect/>
          <a:stretch/>
        </p:blipFill>
        <p:spPr>
          <a:xfrm>
            <a:off x="4221235" y="1455491"/>
            <a:ext cx="1402147" cy="1803887"/>
          </a:xfrm>
          <a:prstGeom prst="rect">
            <a:avLst/>
          </a:prstGeom>
        </p:spPr>
      </p:pic>
      <p:grpSp>
        <p:nvGrpSpPr>
          <p:cNvPr id="18" name="Grup 17" descr="İçinde 2 sayısı bulunan ve 2. adımı gösteren küçük daire"/>
          <p:cNvGrpSpPr/>
          <p:nvPr/>
        </p:nvGrpSpPr>
        <p:grpSpPr bwMode="blackWhite">
          <a:xfrm>
            <a:off x="558723" y="2896735"/>
            <a:ext cx="558179" cy="409838"/>
            <a:chOff x="6953426" y="711274"/>
            <a:chExt cx="558179" cy="409838"/>
          </a:xfrm>
        </p:grpSpPr>
        <p:sp>
          <p:nvSpPr>
            <p:cNvPr id="23" name="Oval 22"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24" name="Metin Kutusu 23" descr="2 sayısı"/>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2</a:t>
              </a:r>
            </a:p>
          </p:txBody>
        </p:sp>
      </p:grpSp>
      <p:sp>
        <p:nvSpPr>
          <p:cNvPr id="25" name="İçerik Yer Tutucusu 17"/>
          <p:cNvSpPr txBox="1">
            <a:spLocks/>
          </p:cNvSpPr>
          <p:nvPr/>
        </p:nvSpPr>
        <p:spPr>
          <a:xfrm>
            <a:off x="1066038" y="2936927"/>
            <a:ext cx="2901251" cy="145610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solidFill>
                  <a:prstClr val="black">
                    <a:lumMod val="75000"/>
                    <a:lumOff val="25000"/>
                  </a:prstClr>
                </a:solidFill>
                <a:latin typeface="Segoe UI" panose="020B0502040204020203" pitchFamily="34" charset="0"/>
                <a:cs typeface="Segoe UI" panose="020B0502040204020203" pitchFamily="34" charset="0"/>
              </a:rPr>
              <a:t>Birbiriyle aynı olan bu iki slayttan ikincisinde, sağdaki şekiller üzerinde birkaç değişiklik yapın (taşıma, yeniden boyutlandırma, renk değiştirme gibi) ve ardından </a:t>
            </a:r>
            <a:r>
              <a:rPr lang="tr-TR" dirty="0">
                <a:solidFill>
                  <a:srgbClr val="D24726"/>
                </a:solidFill>
                <a:latin typeface="Segoe UI Semibold" panose="020B0702040204020203" pitchFamily="34" charset="0"/>
                <a:cs typeface="Segoe UI Semibold" panose="020B0702040204020203" pitchFamily="34" charset="0"/>
              </a:rPr>
              <a:t>Geçişler</a:t>
            </a:r>
            <a:r>
              <a:rPr lang="tr-TR" dirty="0">
                <a:solidFill>
                  <a:prstClr val="black">
                    <a:lumMod val="75000"/>
                    <a:lumOff val="25000"/>
                  </a:prstClr>
                </a:solidFill>
                <a:cs typeface="Segoe UI"/>
              </a:rPr>
              <a:t> &gt; </a:t>
            </a:r>
            <a:r>
              <a:rPr lang="tr-TR" dirty="0">
                <a:solidFill>
                  <a:srgbClr val="D24726"/>
                </a:solidFill>
                <a:latin typeface="Segoe UI Semibold" panose="020B0702040204020203" pitchFamily="34" charset="0"/>
                <a:cs typeface="Segoe UI Semibold" panose="020B0702040204020203" pitchFamily="34" charset="0"/>
              </a:rPr>
              <a:t>Dönüşüm</a:t>
            </a:r>
            <a:r>
              <a:rPr lang="tr-TR" dirty="0">
                <a:solidFill>
                  <a:prstClr val="black">
                    <a:lumMod val="75000"/>
                    <a:lumOff val="25000"/>
                  </a:prstClr>
                </a:solidFill>
                <a:latin typeface="Segoe UI" panose="020B0502040204020203" pitchFamily="34" charset="0"/>
                <a:cs typeface="Segoe UI" panose="020B0502040204020203" pitchFamily="34" charset="0"/>
              </a:rPr>
              <a:t>’e gidin.</a:t>
            </a:r>
          </a:p>
        </p:txBody>
      </p:sp>
      <p:pic>
        <p:nvPicPr>
          <p:cNvPr id="6" name="Resim 5" descr="Dönüşüm geçişini gösteren geçiş sekmesi"/>
          <p:cNvPicPr>
            <a:picLocks noChangeAspect="1"/>
          </p:cNvPicPr>
          <p:nvPr/>
        </p:nvPicPr>
        <p:blipFill>
          <a:blip r:embed="rId4"/>
          <a:srcRect/>
          <a:stretch/>
        </p:blipFill>
        <p:spPr>
          <a:xfrm>
            <a:off x="3860344" y="3159609"/>
            <a:ext cx="2467551" cy="1185923"/>
          </a:xfrm>
          <a:prstGeom prst="rect">
            <a:avLst/>
          </a:prstGeom>
        </p:spPr>
      </p:pic>
      <p:grpSp>
        <p:nvGrpSpPr>
          <p:cNvPr id="26" name="Grup 25" descr="İçinde 3 sayısı bulunan ve 3. adımı gösteren küçük daire"/>
          <p:cNvGrpSpPr/>
          <p:nvPr/>
        </p:nvGrpSpPr>
        <p:grpSpPr bwMode="blackWhite">
          <a:xfrm>
            <a:off x="557319" y="4344232"/>
            <a:ext cx="558179" cy="409838"/>
            <a:chOff x="6953426" y="711274"/>
            <a:chExt cx="558179" cy="409838"/>
          </a:xfrm>
        </p:grpSpPr>
        <p:sp>
          <p:nvSpPr>
            <p:cNvPr id="27" name="Oval 26"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28" name="Metin Kutusu 27" descr="3 sayısı"/>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3</a:t>
              </a:r>
            </a:p>
          </p:txBody>
        </p:sp>
      </p:grpSp>
      <p:sp>
        <p:nvSpPr>
          <p:cNvPr id="29" name="İçerik Yer Tutucusu 17"/>
          <p:cNvSpPr txBox="1">
            <a:spLocks/>
          </p:cNvSpPr>
          <p:nvPr/>
        </p:nvSpPr>
        <p:spPr>
          <a:xfrm>
            <a:off x="1076799" y="4360521"/>
            <a:ext cx="2784602" cy="111067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tr-TR" dirty="0">
                <a:solidFill>
                  <a:prstClr val="black">
                    <a:lumMod val="75000"/>
                    <a:lumOff val="25000"/>
                  </a:prstClr>
                </a:solidFill>
                <a:latin typeface="Segoe UI" panose="020B0502040204020203" pitchFamily="34" charset="0"/>
                <a:cs typeface="Segoe UI" panose="020B0502040204020203" pitchFamily="34" charset="0"/>
              </a:rPr>
              <a:t>Birinci slayda geri dönün ve dairenizin dönüşümünü görmek için</a:t>
            </a:r>
            <a:r>
              <a:rPr lang="tr-TR" dirty="0">
                <a:solidFill>
                  <a:prstClr val="black">
                    <a:lumMod val="75000"/>
                    <a:lumOff val="25000"/>
                  </a:prstClr>
                </a:solidFill>
              </a:rPr>
              <a:t> </a:t>
            </a:r>
            <a:r>
              <a:rPr lang="tr-TR" dirty="0">
                <a:solidFill>
                  <a:srgbClr val="D24726"/>
                </a:solidFill>
                <a:latin typeface="Segoe UI Semibold" panose="020B0702040204020203" pitchFamily="34" charset="0"/>
                <a:cs typeface="Segoe UI Semibold" panose="020B0702040204020203" pitchFamily="34" charset="0"/>
              </a:rPr>
              <a:t>Slayt Gösterisi </a:t>
            </a:r>
            <a:r>
              <a:rPr lang="tr-TR" dirty="0">
                <a:solidFill>
                  <a:prstClr val="black">
                    <a:lumMod val="75000"/>
                    <a:lumOff val="25000"/>
                  </a:prstClr>
                </a:solidFill>
                <a:latin typeface="Segoe UI" panose="020B0502040204020203" pitchFamily="34" charset="0"/>
                <a:cs typeface="Segoe UI" panose="020B0502040204020203" pitchFamily="34" charset="0"/>
              </a:rPr>
              <a:t>düğmesine basın ve ardından</a:t>
            </a:r>
            <a:r>
              <a:rPr lang="tr-TR" dirty="0">
                <a:solidFill>
                  <a:prstClr val="black">
                    <a:lumMod val="75000"/>
                    <a:lumOff val="25000"/>
                  </a:prstClr>
                </a:solidFill>
              </a:rPr>
              <a:t> </a:t>
            </a:r>
            <a:r>
              <a:rPr lang="tr-TR" dirty="0">
                <a:solidFill>
                  <a:srgbClr val="D24726"/>
                </a:solidFill>
                <a:latin typeface="Segoe UI Semibold" panose="020B0702040204020203" pitchFamily="34" charset="0"/>
                <a:cs typeface="Segoe UI Semibold" panose="020B0702040204020203" pitchFamily="34" charset="0"/>
              </a:rPr>
              <a:t>yülrüt</a:t>
            </a:r>
            <a:r>
              <a:rPr lang="tr-TR" dirty="0">
                <a:solidFill>
                  <a:prstClr val="black">
                    <a:lumMod val="75000"/>
                    <a:lumOff val="25000"/>
                  </a:prstClr>
                </a:solidFill>
              </a:rPr>
              <a:t> </a:t>
            </a:r>
            <a:r>
              <a:rPr lang="tr-TR" dirty="0">
                <a:solidFill>
                  <a:prstClr val="black">
                    <a:lumMod val="75000"/>
                    <a:lumOff val="25000"/>
                  </a:prstClr>
                </a:solidFill>
                <a:latin typeface="Segoe UI" panose="020B0502040204020203" pitchFamily="34" charset="0"/>
                <a:cs typeface="Segoe UI" panose="020B0502040204020203" pitchFamily="34" charset="0"/>
              </a:rPr>
              <a:t>’ı seçin!</a:t>
            </a:r>
          </a:p>
        </p:txBody>
      </p:sp>
      <p:pic>
        <p:nvPicPr>
          <p:cNvPr id="5" name="Resim 4" descr="Slayt Gösterisi düğmesi"/>
          <p:cNvPicPr>
            <a:picLocks noChangeAspect="1"/>
          </p:cNvPicPr>
          <p:nvPr/>
        </p:nvPicPr>
        <p:blipFill>
          <a:blip r:embed="rId5"/>
          <a:srcRect/>
          <a:stretch/>
        </p:blipFill>
        <p:spPr>
          <a:xfrm>
            <a:off x="4012923" y="4344232"/>
            <a:ext cx="2134319" cy="887083"/>
          </a:xfrm>
          <a:prstGeom prst="rect">
            <a:avLst/>
          </a:prstGeom>
        </p:spPr>
      </p:pic>
      <p:sp>
        <p:nvSpPr>
          <p:cNvPr id="17" name="İçerik Yer Tutucusu 17"/>
          <p:cNvSpPr txBox="1">
            <a:spLocks/>
          </p:cNvSpPr>
          <p:nvPr/>
        </p:nvSpPr>
        <p:spPr>
          <a:xfrm>
            <a:off x="628962" y="5832234"/>
            <a:ext cx="3449878" cy="69290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solidFill>
                  <a:srgbClr val="D24726"/>
                </a:solidFill>
                <a:latin typeface="Segoe UI Semibold" panose="020B0702040204020203" pitchFamily="34" charset="0"/>
                <a:cs typeface="Segoe UI Semibold" panose="020B0702040204020203" pitchFamily="34" charset="0"/>
              </a:rPr>
              <a:t>İpucu: </a:t>
            </a:r>
            <a:r>
              <a:rPr lang="tr-TR" dirty="0">
                <a:solidFill>
                  <a:srgbClr val="404040"/>
                </a:solidFill>
                <a:latin typeface="Segoe UI Semibold" panose="020B0702040204020203" pitchFamily="34" charset="0"/>
                <a:cs typeface="Segoe UI Semibold" panose="020B0702040204020203" pitchFamily="34" charset="0"/>
              </a:rPr>
              <a:t>Efekt Seçenekleri </a:t>
            </a:r>
            <a:r>
              <a:rPr lang="tr-TR" dirty="0">
                <a:solidFill>
                  <a:prstClr val="black">
                    <a:lumMod val="75000"/>
                    <a:lumOff val="25000"/>
                  </a:prstClr>
                </a:solidFill>
                <a:latin typeface="Segoe UI" panose="020B0502040204020203" pitchFamily="34" charset="0"/>
                <a:cs typeface="Segoe UI" panose="020B0502040204020203" pitchFamily="34" charset="0"/>
              </a:rPr>
              <a:t>size daha fazla</a:t>
            </a:r>
            <a:r>
              <a:rPr lang="tr-TR" dirty="0">
                <a:solidFill>
                  <a:prstClr val="black">
                    <a:lumMod val="75000"/>
                    <a:lumOff val="25000"/>
                  </a:prstClr>
                </a:solidFill>
              </a:rPr>
              <a:t> </a:t>
            </a:r>
            <a:r>
              <a:rPr lang="tr-TR" dirty="0">
                <a:solidFill>
                  <a:prstClr val="black">
                    <a:lumMod val="75000"/>
                    <a:lumOff val="25000"/>
                  </a:prstClr>
                </a:solidFill>
                <a:latin typeface="Segoe UI Semibold" panose="020B0702040204020203" pitchFamily="34" charset="0"/>
                <a:cs typeface="Segoe UI Semibold" panose="020B0702040204020203" pitchFamily="34" charset="0"/>
              </a:rPr>
              <a:t>Dönüşüm</a:t>
            </a:r>
            <a:r>
              <a:rPr lang="tr-TR" dirty="0">
                <a:solidFill>
                  <a:prstClr val="black">
                    <a:lumMod val="75000"/>
                    <a:lumOff val="25000"/>
                  </a:prstClr>
                </a:solidFill>
              </a:rPr>
              <a:t> seçeneği sunar.</a:t>
            </a:r>
          </a:p>
        </p:txBody>
      </p:sp>
      <p:cxnSp>
        <p:nvCxnSpPr>
          <p:cNvPr id="20" name="Düz Bağlayıcı 19" descr="Dönüşüm metni ve resimlerini ayıran açık gri çizgi"/>
          <p:cNvCxnSpPr/>
          <p:nvPr/>
        </p:nvCxnSpPr>
        <p:spPr>
          <a:xfrm>
            <a:off x="6472710" y="1472431"/>
            <a:ext cx="0" cy="4892634"/>
          </a:xfrm>
          <a:prstGeom prst="line">
            <a:avLst/>
          </a:prstGeom>
          <a:ln w="952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0" name="Oval 9" descr="İçinde küçük, açık mavi bir daire bulunan büyük, mavi bir daire"/>
          <p:cNvSpPr/>
          <p:nvPr/>
        </p:nvSpPr>
        <p:spPr>
          <a:xfrm>
            <a:off x="7236525" y="1944862"/>
            <a:ext cx="3827244" cy="374323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dirty="0">
              <a:ln>
                <a:noFill/>
              </a:ln>
              <a:solidFill>
                <a:sysClr val="windowText" lastClr="000000"/>
              </a:solidFill>
              <a:effectLst/>
              <a:uLnTx/>
              <a:uFillTx/>
            </a:endParaRPr>
          </a:p>
        </p:txBody>
      </p:sp>
      <p:sp>
        <p:nvSpPr>
          <p:cNvPr id="11" name="Oval 10" descr="Büyük, koyu mavi bir dairenin içindeki küçük, açık mavi daire"/>
          <p:cNvSpPr/>
          <p:nvPr/>
        </p:nvSpPr>
        <p:spPr bwMode="ltGray">
          <a:xfrm>
            <a:off x="8086223" y="2796642"/>
            <a:ext cx="2148929" cy="2101759"/>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dirty="0">
              <a:ln>
                <a:noFill/>
              </a:ln>
              <a:solidFill>
                <a:sysClr val="windowText" lastClr="000000"/>
              </a:solidFill>
              <a:effectLst/>
              <a:uLnTx/>
              <a:uFillTx/>
            </a:endParaRPr>
          </a:p>
        </p:txBody>
      </p:sp>
    </p:spTree>
    <p:extLst>
      <p:ext uri="{BB962C8B-B14F-4D97-AF65-F5344CB8AC3E}">
        <p14:creationId xmlns:p14="http://schemas.microsoft.com/office/powerpoint/2010/main" val="25968336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normAutofit fontScale="90000"/>
          </a:bodyPr>
          <a:lstStyle/>
          <a:p>
            <a:pPr lvl="0" rtl="0"/>
            <a:r>
              <a:rPr lang="tr-TR" dirty="0">
                <a:latin typeface="Segoe UI Light" panose="020B0502040204020203" pitchFamily="34" charset="0"/>
                <a:cs typeface="Segoe UI Light" panose="020B0502040204020203" pitchFamily="34" charset="0"/>
              </a:rPr>
              <a:t>Gerçek zamanlı olarak birlikte çalışma</a:t>
            </a:r>
          </a:p>
        </p:txBody>
      </p:sp>
      <p:sp>
        <p:nvSpPr>
          <p:cNvPr id="5" name="İçerik Yer Tutucusu 4"/>
          <p:cNvSpPr>
            <a:spLocks noGrp="1"/>
          </p:cNvSpPr>
          <p:nvPr>
            <p:ph sz="quarter" idx="10"/>
          </p:nvPr>
        </p:nvSpPr>
        <p:spPr>
          <a:xfrm>
            <a:off x="541611" y="1431010"/>
            <a:ext cx="4413626" cy="3978275"/>
          </a:xfrm>
        </p:spPr>
        <p:txBody>
          <a:bodyPr vert="horz" lIns="91440" tIns="45720" rIns="91440" bIns="45720" rtlCol="0">
            <a:normAutofit/>
          </a:bodyPr>
          <a:lstStyle/>
          <a:p>
            <a:pPr marL="0" indent="0" rtl="0">
              <a:lnSpc>
                <a:spcPts val="1800"/>
              </a:lnSpc>
              <a:spcBef>
                <a:spcPts val="1000"/>
              </a:spcBef>
              <a:spcAft>
                <a:spcPts val="2000"/>
              </a:spcAft>
              <a:buNone/>
            </a:pPr>
            <a:r>
              <a:rPr lang="tr-TR" sz="1200" dirty="0">
                <a:solidFill>
                  <a:prstClr val="black">
                    <a:lumMod val="75000"/>
                    <a:lumOff val="25000"/>
                  </a:prstClr>
                </a:solidFill>
                <a:latin typeface="Segoe UI" panose="020B0502040204020203" pitchFamily="34" charset="0"/>
                <a:cs typeface="Segoe UI" panose="020B0502040204020203" pitchFamily="34" charset="0"/>
              </a:rPr>
              <a:t>Sununuzu başkalarıyla paylaştığınızda, aynı anda sizinle birlikte çalıştıklarını görebilirsiniz. </a:t>
            </a:r>
            <a:br>
              <a:rPr lang="tr-TR" sz="1200" dirty="0">
                <a:solidFill>
                  <a:prstClr val="black">
                    <a:lumMod val="75000"/>
                    <a:lumOff val="25000"/>
                  </a:prstClr>
                </a:solidFill>
                <a:latin typeface="Segoe UI" panose="020B0502040204020203" pitchFamily="34" charset="0"/>
                <a:cs typeface="Segoe UI" panose="020B0502040204020203" pitchFamily="34" charset="0"/>
              </a:rPr>
            </a:br>
            <a:br>
              <a:rPr lang="tr-TR" sz="1200" dirty="0">
                <a:solidFill>
                  <a:prstClr val="black">
                    <a:lumMod val="75000"/>
                    <a:lumOff val="25000"/>
                  </a:prstClr>
                </a:solidFill>
                <a:latin typeface="Segoe UI" panose="020B0502040204020203" pitchFamily="34" charset="0"/>
                <a:cs typeface="Segoe UI" panose="020B0502040204020203" pitchFamily="34" charset="0"/>
              </a:rPr>
            </a:br>
            <a:r>
              <a:rPr lang="tr-TR" sz="1200" dirty="0">
                <a:solidFill>
                  <a:prstClr val="black">
                    <a:lumMod val="75000"/>
                    <a:lumOff val="25000"/>
                  </a:prstClr>
                </a:solidFill>
                <a:latin typeface="Segoe UI" panose="020B0502040204020203" pitchFamily="34" charset="0"/>
                <a:cs typeface="Segoe UI" panose="020B0502040204020203" pitchFamily="34" charset="0"/>
              </a:rPr>
              <a:t>Şu şekilde yapılır:</a:t>
            </a:r>
          </a:p>
        </p:txBody>
      </p:sp>
      <p:pic>
        <p:nvPicPr>
          <p:cNvPr id="11" name="Resim 10" descr="Sunu üzerinde çalışan kişi sayısını gösteren paylaş simgesi "/>
          <p:cNvPicPr>
            <a:picLocks noChangeAspect="1"/>
          </p:cNvPicPr>
          <p:nvPr/>
        </p:nvPicPr>
        <p:blipFill>
          <a:blip r:embed="rId3"/>
          <a:srcRect/>
          <a:stretch/>
        </p:blipFill>
        <p:spPr>
          <a:xfrm>
            <a:off x="561984" y="2425111"/>
            <a:ext cx="3262550" cy="1475659"/>
          </a:xfrm>
          <a:prstGeom prst="rect">
            <a:avLst/>
          </a:prstGeom>
        </p:spPr>
      </p:pic>
      <p:grpSp>
        <p:nvGrpSpPr>
          <p:cNvPr id="33" name="Grup 32" descr="İçinde 1 sayısı bulunan ve 1. adımı gösteren küçük daire"/>
          <p:cNvGrpSpPr/>
          <p:nvPr/>
        </p:nvGrpSpPr>
        <p:grpSpPr bwMode="blackWhite">
          <a:xfrm>
            <a:off x="558723" y="4531632"/>
            <a:ext cx="558179" cy="409838"/>
            <a:chOff x="6953426" y="711274"/>
            <a:chExt cx="558179" cy="409838"/>
          </a:xfrm>
        </p:grpSpPr>
        <p:sp>
          <p:nvSpPr>
            <p:cNvPr id="34" name="Oval 33"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35" name="Metin Kutusu 34" descr="1 sayısı"/>
            <p:cNvSpPr txBox="1"/>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1</a:t>
              </a:r>
            </a:p>
          </p:txBody>
        </p:sp>
      </p:grpSp>
      <p:sp>
        <p:nvSpPr>
          <p:cNvPr id="42" name="İçerik Yer Tutucusu 17"/>
          <p:cNvSpPr txBox="1">
            <a:spLocks/>
          </p:cNvSpPr>
          <p:nvPr/>
        </p:nvSpPr>
        <p:spPr>
          <a:xfrm>
            <a:off x="1066039" y="4571824"/>
            <a:ext cx="2696774" cy="992581"/>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solidFill>
                  <a:prstClr val="black">
                    <a:lumMod val="75000"/>
                    <a:lumOff val="25000"/>
                  </a:prstClr>
                </a:solidFill>
                <a:latin typeface="Segoe UI" panose="020B0502040204020203" pitchFamily="34" charset="0"/>
                <a:cs typeface="Segoe UI" panose="020B0502040204020203" pitchFamily="34" charset="0"/>
              </a:rPr>
              <a:t>Kişileri birlikte çalışmaya davet etmek için şeridin üstündeki </a:t>
            </a:r>
            <a:r>
              <a:rPr lang="tr-TR" dirty="0" err="1">
                <a:solidFill>
                  <a:srgbClr val="D24726"/>
                </a:solidFill>
                <a:latin typeface="Segoe UI" panose="020B0502040204020203" pitchFamily="34" charset="0"/>
                <a:cs typeface="Segoe UI" panose="020B0502040204020203" pitchFamily="34" charset="0"/>
              </a:rPr>
              <a:t>Paylaş</a:t>
            </a:r>
            <a:r>
              <a:rPr lang="tr-TR" dirty="0" err="1">
                <a:solidFill>
                  <a:prstClr val="black">
                    <a:lumMod val="75000"/>
                    <a:lumOff val="25000"/>
                  </a:prstClr>
                </a:solidFill>
                <a:latin typeface="Segoe UI" panose="020B0502040204020203" pitchFamily="34" charset="0"/>
                <a:cs typeface="Segoe UI" panose="020B0502040204020203" pitchFamily="34" charset="0"/>
              </a:rPr>
              <a:t>’ı</a:t>
            </a:r>
            <a:r>
              <a:rPr lang="tr-TR" dirty="0">
                <a:solidFill>
                  <a:prstClr val="black">
                    <a:lumMod val="75000"/>
                    <a:lumOff val="25000"/>
                  </a:prstClr>
                </a:solidFill>
                <a:latin typeface="Segoe UI" panose="020B0502040204020203" pitchFamily="34" charset="0"/>
                <a:cs typeface="Segoe UI" panose="020B0502040204020203" pitchFamily="34" charset="0"/>
              </a:rPr>
              <a:t> seçin veya </a:t>
            </a:r>
            <a:r>
              <a:rPr lang="tr-TR" dirty="0">
                <a:solidFill>
                  <a:srgbClr val="D24726"/>
                </a:solidFill>
                <a:latin typeface="Segoe UI" panose="020B0502040204020203" pitchFamily="34" charset="0"/>
                <a:cs typeface="Segoe UI" panose="020B0502040204020203" pitchFamily="34" charset="0"/>
              </a:rPr>
              <a:t>Alt-UQ</a:t>
            </a:r>
            <a:r>
              <a:rPr lang="tr-TR" dirty="0">
                <a:solidFill>
                  <a:prstClr val="black">
                    <a:lumMod val="75000"/>
                    <a:lumOff val="25000"/>
                  </a:prstClr>
                </a:solidFill>
                <a:latin typeface="Segoe UI" panose="020B0502040204020203" pitchFamily="34" charset="0"/>
                <a:cs typeface="Segoe UI" panose="020B0502040204020203" pitchFamily="34" charset="0"/>
              </a:rPr>
              <a:t> </a:t>
            </a:r>
            <a:r>
              <a:rPr lang="tr-TR" dirty="0" err="1">
                <a:solidFill>
                  <a:prstClr val="black">
                    <a:lumMod val="75000"/>
                    <a:lumOff val="25000"/>
                  </a:prstClr>
                </a:solidFill>
                <a:latin typeface="Segoe UI" panose="020B0502040204020203" pitchFamily="34" charset="0"/>
                <a:cs typeface="Segoe UI" panose="020B0502040204020203" pitchFamily="34" charset="0"/>
              </a:rPr>
              <a:t>kısayolunu</a:t>
            </a:r>
            <a:r>
              <a:rPr lang="tr-TR" dirty="0">
                <a:solidFill>
                  <a:prstClr val="black">
                    <a:lumMod val="75000"/>
                    <a:lumOff val="25000"/>
                  </a:prstClr>
                </a:solidFill>
                <a:latin typeface="Segoe UI" panose="020B0502040204020203" pitchFamily="34" charset="0"/>
                <a:cs typeface="Segoe UI" panose="020B0502040204020203" pitchFamily="34" charset="0"/>
              </a:rPr>
              <a:t> kullanın (Bu noktada buluta kaydedebilirsiniz.)</a:t>
            </a:r>
          </a:p>
        </p:txBody>
      </p:sp>
      <p:pic>
        <p:nvPicPr>
          <p:cNvPr id="9" name="Resim 8" descr="Slayt üzerinde kimin çalıştığını gösteren işaretleyici"/>
          <p:cNvPicPr>
            <a:picLocks noChangeAspect="1"/>
          </p:cNvPicPr>
          <p:nvPr/>
        </p:nvPicPr>
        <p:blipFill>
          <a:blip r:embed="rId4"/>
          <a:srcRect/>
          <a:stretch/>
        </p:blipFill>
        <p:spPr>
          <a:xfrm>
            <a:off x="3861352" y="2434307"/>
            <a:ext cx="3841692" cy="2512927"/>
          </a:xfrm>
          <a:prstGeom prst="rect">
            <a:avLst/>
          </a:prstGeom>
        </p:spPr>
      </p:pic>
      <p:grpSp>
        <p:nvGrpSpPr>
          <p:cNvPr id="36" name="Grup 35" descr="İçinde 2 sayısı bulunan ve 2. adımı gösteren küçük daire"/>
          <p:cNvGrpSpPr/>
          <p:nvPr/>
        </p:nvGrpSpPr>
        <p:grpSpPr bwMode="blackWhite">
          <a:xfrm>
            <a:off x="4249102" y="4531632"/>
            <a:ext cx="558179" cy="409838"/>
            <a:chOff x="6953426" y="711274"/>
            <a:chExt cx="558179" cy="409838"/>
          </a:xfrm>
        </p:grpSpPr>
        <p:sp>
          <p:nvSpPr>
            <p:cNvPr id="37" name="Oval 36"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38" name="MetinKutusu 37" descr="2 sayısı"/>
            <p:cNvSpPr txBox="1"/>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2</a:t>
              </a:r>
            </a:p>
          </p:txBody>
        </p:sp>
      </p:grpSp>
      <p:sp>
        <p:nvSpPr>
          <p:cNvPr id="43" name="İçerik Yer Tutucusu 17"/>
          <p:cNvSpPr txBox="1">
            <a:spLocks/>
          </p:cNvSpPr>
          <p:nvPr/>
        </p:nvSpPr>
        <p:spPr>
          <a:xfrm>
            <a:off x="4747855" y="4571824"/>
            <a:ext cx="3106367" cy="1324053"/>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solidFill>
                  <a:prstClr val="black">
                    <a:lumMod val="75000"/>
                    <a:lumOff val="25000"/>
                  </a:prstClr>
                </a:solidFill>
                <a:latin typeface="Segoe UI" panose="020B0502040204020203" pitchFamily="34" charset="0"/>
                <a:cs typeface="Segoe UI" panose="020B0502040204020203" pitchFamily="34" charset="0"/>
              </a:rPr>
              <a:t>Sunu üzerinde çalışan başka kişiler de olduğunda, bir işaretleyici kimin hangi slaytta olduğunu...</a:t>
            </a:r>
          </a:p>
        </p:txBody>
      </p:sp>
      <p:pic>
        <p:nvPicPr>
          <p:cNvPr id="12" name="Resim 11" descr="Slaydın bir bölümünün düzenlendiğini gösteren işaretleyici"/>
          <p:cNvPicPr>
            <a:picLocks noChangeAspect="1"/>
          </p:cNvPicPr>
          <p:nvPr/>
        </p:nvPicPr>
        <p:blipFill>
          <a:blip r:embed="rId5"/>
          <a:srcRect/>
          <a:stretch/>
        </p:blipFill>
        <p:spPr>
          <a:xfrm>
            <a:off x="7899419" y="2350394"/>
            <a:ext cx="3563782" cy="2305343"/>
          </a:xfrm>
          <a:prstGeom prst="rect">
            <a:avLst/>
          </a:prstGeom>
        </p:spPr>
      </p:pic>
      <p:grpSp>
        <p:nvGrpSpPr>
          <p:cNvPr id="39" name="Grup 38" descr="İçinde 3 sayısı bulunan ve 3. adımı gösteren küçük daire"/>
          <p:cNvGrpSpPr/>
          <p:nvPr/>
        </p:nvGrpSpPr>
        <p:grpSpPr bwMode="blackWhite">
          <a:xfrm>
            <a:off x="7930921" y="4531632"/>
            <a:ext cx="558179" cy="409838"/>
            <a:chOff x="6953426" y="711274"/>
            <a:chExt cx="558179" cy="409838"/>
          </a:xfrm>
        </p:grpSpPr>
        <p:sp>
          <p:nvSpPr>
            <p:cNvPr id="40" name="Oval 39"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41" name="MetinKutusu 40" descr="3 sayısı"/>
            <p:cNvSpPr txBox="1"/>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3</a:t>
              </a:r>
            </a:p>
          </p:txBody>
        </p:sp>
      </p:grpSp>
      <p:sp>
        <p:nvSpPr>
          <p:cNvPr id="44" name="İçerik Yer Tutucusu 17"/>
          <p:cNvSpPr txBox="1">
            <a:spLocks/>
          </p:cNvSpPr>
          <p:nvPr/>
        </p:nvSpPr>
        <p:spPr>
          <a:xfrm>
            <a:off x="8429668" y="4571824"/>
            <a:ext cx="2658635" cy="697760"/>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solidFill>
                  <a:prstClr val="black">
                    <a:lumMod val="75000"/>
                    <a:lumOff val="25000"/>
                  </a:prstClr>
                </a:solidFill>
                <a:latin typeface="Segoe UI" panose="020B0502040204020203" pitchFamily="34" charset="0"/>
                <a:cs typeface="Segoe UI" panose="020B0502040204020203" pitchFamily="34" charset="0"/>
              </a:rPr>
              <a:t>...ve slaydın hangi bölümünü düzenlediğini gösterir.</a:t>
            </a:r>
          </a:p>
        </p:txBody>
      </p:sp>
    </p:spTree>
    <p:extLst>
      <p:ext uri="{BB962C8B-B14F-4D97-AF65-F5344CB8AC3E}">
        <p14:creationId xmlns:p14="http://schemas.microsoft.com/office/powerpoint/2010/main" val="13286760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p:cNvSpPr>
            <a:spLocks noGrp="1"/>
          </p:cNvSpPr>
          <p:nvPr>
            <p:ph type="title"/>
          </p:nvPr>
        </p:nvSpPr>
        <p:spPr/>
        <p:txBody>
          <a:bodyPr rtlCol="0"/>
          <a:lstStyle/>
          <a:p>
            <a:pPr rtl="0"/>
            <a:r>
              <a:rPr lang="tr-TR" dirty="0">
                <a:latin typeface="Segoe UI Light" panose="020B0502040204020203" pitchFamily="34" charset="0"/>
                <a:cs typeface="Segoe UI Light" panose="020B0502040204020203" pitchFamily="34" charset="0"/>
              </a:rPr>
              <a:t>Bir Göster uzmanısınız</a:t>
            </a:r>
          </a:p>
        </p:txBody>
      </p:sp>
      <p:sp>
        <p:nvSpPr>
          <p:cNvPr id="38" name="İçerik Yer Tutucusu 17"/>
          <p:cNvSpPr txBox="1">
            <a:spLocks/>
          </p:cNvSpPr>
          <p:nvPr/>
        </p:nvSpPr>
        <p:spPr>
          <a:xfrm>
            <a:off x="541609" y="1296100"/>
            <a:ext cx="5110161" cy="1236475"/>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solidFill>
                  <a:prstClr val="black">
                    <a:lumMod val="75000"/>
                    <a:lumOff val="25000"/>
                  </a:prstClr>
                </a:solidFill>
                <a:latin typeface="Segoe UI" panose="020B0502040204020203" pitchFamily="34" charset="0"/>
                <a:cs typeface="Segoe UI" panose="020B0502040204020203" pitchFamily="34" charset="0"/>
              </a:rPr>
              <a:t>Göster kutusu zaman kazanmanız ve işinize odaklanmanız için </a:t>
            </a:r>
            <a:br>
              <a:rPr lang="tr-TR" dirty="0">
                <a:solidFill>
                  <a:prstClr val="black">
                    <a:lumMod val="75000"/>
                    <a:lumOff val="25000"/>
                  </a:prstClr>
                </a:solidFill>
                <a:latin typeface="Segoe UI" panose="020B0502040204020203" pitchFamily="34" charset="0"/>
                <a:cs typeface="Segoe UI" panose="020B0502040204020203" pitchFamily="34" charset="0"/>
              </a:rPr>
            </a:br>
            <a:r>
              <a:rPr lang="tr-TR" dirty="0">
                <a:solidFill>
                  <a:prstClr val="black">
                    <a:lumMod val="75000"/>
                    <a:lumOff val="25000"/>
                  </a:prstClr>
                </a:solidFill>
                <a:latin typeface="Segoe UI" panose="020B0502040204020203" pitchFamily="34" charset="0"/>
                <a:cs typeface="Segoe UI" panose="020B0502040204020203" pitchFamily="34" charset="0"/>
              </a:rPr>
              <a:t>ihtiyacınız olduğunda doğru komutu bulur.</a:t>
            </a:r>
            <a:br>
              <a:rPr lang="tr-TR" dirty="0">
                <a:latin typeface="Segoe UI" panose="020B0502040204020203" pitchFamily="34" charset="0"/>
                <a:cs typeface="Segoe UI" panose="020B0502040204020203" pitchFamily="34" charset="0"/>
              </a:rPr>
            </a:br>
            <a:br>
              <a:rPr lang="tr-TR" dirty="0">
                <a:latin typeface="Segoe UI" panose="020B0502040204020203" pitchFamily="34" charset="0"/>
                <a:cs typeface="Segoe UI" panose="020B0502040204020203" pitchFamily="34" charset="0"/>
              </a:rPr>
            </a:br>
            <a:r>
              <a:rPr lang="tr-TR" dirty="0">
                <a:latin typeface="Segoe UI" panose="020B0502040204020203" pitchFamily="34" charset="0"/>
                <a:cs typeface="Segoe UI" panose="020B0502040204020203" pitchFamily="34" charset="0"/>
              </a:rPr>
              <a:t>Deneyin:</a:t>
            </a:r>
          </a:p>
        </p:txBody>
      </p:sp>
      <p:grpSp>
        <p:nvGrpSpPr>
          <p:cNvPr id="4" name="Grup 3" descr="İçinde 1 sayısı bulunan ve 1. adımı gösteren küçük daire"/>
          <p:cNvGrpSpPr/>
          <p:nvPr/>
        </p:nvGrpSpPr>
        <p:grpSpPr bwMode="blackWhite">
          <a:xfrm>
            <a:off x="558723" y="2638502"/>
            <a:ext cx="558179" cy="409838"/>
            <a:chOff x="6953426" y="711274"/>
            <a:chExt cx="558179" cy="409838"/>
          </a:xfrm>
        </p:grpSpPr>
        <p:sp>
          <p:nvSpPr>
            <p:cNvPr id="2" name="Oval 1"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3" name="Metin Kutusu 2" descr="1 sayısı"/>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1</a:t>
              </a:r>
            </a:p>
          </p:txBody>
        </p:sp>
      </p:grpSp>
      <p:sp>
        <p:nvSpPr>
          <p:cNvPr id="29" name="İçerik Yer Tutucusu 17"/>
          <p:cNvSpPr txBox="1">
            <a:spLocks/>
          </p:cNvSpPr>
          <p:nvPr/>
        </p:nvSpPr>
        <p:spPr>
          <a:xfrm>
            <a:off x="1066039" y="2678694"/>
            <a:ext cx="3121671" cy="46764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defTabSz="512763" rtl="0">
              <a:lnSpc>
                <a:spcPct val="100000"/>
              </a:lnSpc>
              <a:spcBef>
                <a:spcPts val="0"/>
              </a:spcBef>
              <a:spcAft>
                <a:spcPts val="2000"/>
              </a:spcAft>
              <a:buNone/>
            </a:pPr>
            <a:r>
              <a:rPr lang="tr-TR" dirty="0">
                <a:solidFill>
                  <a:prstClr val="black">
                    <a:lumMod val="75000"/>
                    <a:lumOff val="25000"/>
                  </a:prstClr>
                </a:solidFill>
                <a:latin typeface="Segoe UI" panose="020B0502040204020203" pitchFamily="34" charset="0"/>
                <a:cs typeface="Segoe UI" panose="020B0502040204020203" pitchFamily="34" charset="0"/>
              </a:rPr>
              <a:t>Sağ taraftaki </a:t>
            </a:r>
            <a:r>
              <a:rPr lang="tr-TR" dirty="0">
                <a:solidFill>
                  <a:srgbClr val="404040"/>
                </a:solidFill>
                <a:latin typeface="Segoe UI" panose="020B0502040204020203" pitchFamily="34" charset="0"/>
                <a:cs typeface="Segoe UI" panose="020B0502040204020203" pitchFamily="34" charset="0"/>
              </a:rPr>
              <a:t>Robot resmini</a:t>
            </a:r>
            <a:r>
              <a:rPr lang="tr-TR" dirty="0">
                <a:solidFill>
                  <a:prstClr val="black">
                    <a:lumMod val="75000"/>
                    <a:lumOff val="25000"/>
                  </a:prstClr>
                </a:solidFill>
                <a:latin typeface="Segoe UI" panose="020B0502040204020203" pitchFamily="34" charset="0"/>
                <a:cs typeface="Segoe UI" panose="020B0502040204020203" pitchFamily="34" charset="0"/>
              </a:rPr>
              <a:t> seçin.</a:t>
            </a:r>
          </a:p>
        </p:txBody>
      </p:sp>
      <p:sp>
        <p:nvSpPr>
          <p:cNvPr id="25" name="MetinKutusu 16" descr="Bunu seçin"/>
          <p:cNvSpPr txBox="1"/>
          <p:nvPr/>
        </p:nvSpPr>
        <p:spPr>
          <a:xfrm rot="21077122">
            <a:off x="6043297" y="1772253"/>
            <a:ext cx="1334770" cy="435610"/>
          </a:xfrm>
          <a:prstGeom prst="rect">
            <a:avLst/>
          </a:prstGeom>
          <a:noFill/>
          <a:ln>
            <a:noFill/>
          </a:ln>
          <a:effectLst/>
          <a:extLst>
            <a:ext uri="{C572A759-6A51-4108-AA02-DFA0A04FC94B}">
              <ma14:wrappingTextBoxFlag xmlns="" xmlns:ma14="http://schemas.microsoft.com/office/mac/drawingml/2011/main"/>
            </a:ext>
          </a:ex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gn="ctr" rtl="0">
              <a:spcBef>
                <a:spcPts val="0"/>
              </a:spcBef>
              <a:spcAft>
                <a:spcPts val="200"/>
              </a:spcAft>
              <a:tabLst>
                <a:tab pos="4931410" algn="l"/>
              </a:tabLst>
            </a:pPr>
            <a:r>
              <a:rPr lang="tr-TR" sz="1200" b="1" kern="1000" spc="100" dirty="0">
                <a:ln>
                  <a:noFill/>
                </a:ln>
                <a:solidFill>
                  <a:srgbClr val="D24726"/>
                </a:solidFill>
                <a:effectLst/>
                <a:latin typeface="Segoe UI Semibold" panose="020B0702040204020203" pitchFamily="34" charset="0"/>
                <a:ea typeface="SimHei" panose="02010609060101010101" pitchFamily="49" charset="-122"/>
                <a:cs typeface="Times New Roman" panose="02020603050405020304" pitchFamily="18" charset="0"/>
              </a:rPr>
              <a:t>BUNU SEÇİN</a:t>
            </a:r>
            <a:endParaRPr lang="tr-TR" sz="1200" b="1" kern="1400" dirty="0">
              <a:solidFill>
                <a:srgbClr val="D24726"/>
              </a:solidFill>
              <a:effectLst/>
              <a:latin typeface="Segoe UI Light" panose="020B0502040204020203" pitchFamily="34" charset="0"/>
              <a:ea typeface="SimHei" panose="02010609060101010101" pitchFamily="49" charset="-122"/>
              <a:cs typeface="Times New Roman" panose="02020603050405020304" pitchFamily="18" charset="0"/>
            </a:endParaRPr>
          </a:p>
        </p:txBody>
      </p:sp>
      <p:pic>
        <p:nvPicPr>
          <p:cNvPr id="24" name="Resim 23" descr="Eğri ok"/>
          <p:cNvPicPr/>
          <p:nvPr/>
        </p:nvPicPr>
        <p:blipFill>
          <a:blip r:embed="rId3" cstate="print">
            <a:extLst>
              <a:ext uri="{28A0092B-C50C-407E-A947-70E740481C1C}">
                <a14:useLocalDpi xmlns:a14="http://schemas.microsoft.com/office/drawing/2010/main" val="0"/>
              </a:ext>
            </a:extLst>
          </a:blip>
          <a:stretch>
            <a:fillRect/>
          </a:stretch>
        </p:blipFill>
        <p:spPr>
          <a:xfrm rot="3861835" flipH="1">
            <a:off x="6740574" y="1787378"/>
            <a:ext cx="851862" cy="939987"/>
          </a:xfrm>
          <a:prstGeom prst="rect">
            <a:avLst/>
          </a:prstGeom>
        </p:spPr>
      </p:pic>
      <p:pic>
        <p:nvPicPr>
          <p:cNvPr id="23" name="Resim 22" descr="Robot"/>
          <p:cNvPicPr>
            <a:picLocks noChangeAspect="1"/>
          </p:cNvPicPr>
          <p:nvPr/>
        </p:nvPicPr>
        <p:blipFill>
          <a:blip r:embed="rId4"/>
          <a:stretch>
            <a:fillRect/>
          </a:stretch>
        </p:blipFill>
        <p:spPr>
          <a:xfrm>
            <a:off x="7912741" y="1646170"/>
            <a:ext cx="2775459" cy="4531804"/>
          </a:xfrm>
          <a:prstGeom prst="rect">
            <a:avLst/>
          </a:prstGeom>
        </p:spPr>
      </p:pic>
      <p:grpSp>
        <p:nvGrpSpPr>
          <p:cNvPr id="19" name="Grup 18" descr="İçinde 2 sayısı bulunan ve 2. adımı gösteren küçük daire"/>
          <p:cNvGrpSpPr/>
          <p:nvPr/>
        </p:nvGrpSpPr>
        <p:grpSpPr bwMode="blackWhite">
          <a:xfrm>
            <a:off x="558723" y="3312993"/>
            <a:ext cx="558179" cy="409838"/>
            <a:chOff x="6953426" y="711274"/>
            <a:chExt cx="558179" cy="409838"/>
          </a:xfrm>
        </p:grpSpPr>
        <p:sp>
          <p:nvSpPr>
            <p:cNvPr id="20" name="Oval 19"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21" name="MetinKutusu 20" descr="2 sayısı"/>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2</a:t>
              </a:r>
            </a:p>
          </p:txBody>
        </p:sp>
      </p:grpSp>
      <p:sp>
        <p:nvSpPr>
          <p:cNvPr id="22" name="İçerik Yer Tutucusu 17"/>
          <p:cNvSpPr txBox="1">
            <a:spLocks/>
          </p:cNvSpPr>
          <p:nvPr/>
        </p:nvSpPr>
        <p:spPr>
          <a:xfrm>
            <a:off x="1066039" y="3353185"/>
            <a:ext cx="3504072" cy="913994"/>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buNone/>
            </a:pPr>
            <a:r>
              <a:rPr lang="tr-TR" dirty="0">
                <a:solidFill>
                  <a:srgbClr val="D24726"/>
                </a:solidFill>
                <a:latin typeface="Segoe UI Semibold" panose="020B0702040204020203" pitchFamily="34" charset="0"/>
                <a:cs typeface="Segoe UI Semibold" panose="020B0702040204020203" pitchFamily="34" charset="0"/>
              </a:rPr>
              <a:t>Göster </a:t>
            </a:r>
            <a:r>
              <a:rPr lang="tr-TR" dirty="0">
                <a:solidFill>
                  <a:prstClr val="black">
                    <a:lumMod val="75000"/>
                    <a:lumOff val="25000"/>
                  </a:prstClr>
                </a:solidFill>
                <a:latin typeface="Segoe UI" panose="020B0502040204020203" pitchFamily="34" charset="0"/>
                <a:cs typeface="Segoe UI" panose="020B0502040204020203" pitchFamily="34" charset="0"/>
              </a:rPr>
              <a:t>iletişim kutusuna</a:t>
            </a:r>
            <a:r>
              <a:rPr lang="tr-TR" dirty="0">
                <a:solidFill>
                  <a:prstClr val="black">
                    <a:lumMod val="75000"/>
                    <a:lumOff val="25000"/>
                  </a:prstClr>
                </a:solidFill>
              </a:rPr>
              <a:t> </a:t>
            </a:r>
            <a:r>
              <a:rPr lang="tr-TR" i="1" dirty="0">
                <a:solidFill>
                  <a:srgbClr val="D24726"/>
                </a:solidFill>
                <a:latin typeface="Segoe UI" panose="020B0502040204020203" pitchFamily="34" charset="0"/>
                <a:cs typeface="Segoe UI" panose="020B0502040204020203" pitchFamily="34" charset="0"/>
              </a:rPr>
              <a:t>animasyon</a:t>
            </a:r>
            <a:r>
              <a:rPr lang="tr-TR" dirty="0">
                <a:solidFill>
                  <a:prstClr val="black">
                    <a:lumMod val="75000"/>
                    <a:lumOff val="25000"/>
                  </a:prstClr>
                </a:solidFill>
              </a:rPr>
              <a:t> </a:t>
            </a:r>
            <a:r>
              <a:rPr lang="tr-TR" dirty="0">
                <a:solidFill>
                  <a:prstClr val="black">
                    <a:lumMod val="75000"/>
                    <a:lumOff val="25000"/>
                  </a:prstClr>
                </a:solidFill>
                <a:latin typeface="Segoe UI" panose="020B0502040204020203" pitchFamily="34" charset="0"/>
                <a:cs typeface="Segoe UI" panose="020B0502040204020203" pitchFamily="34" charset="0"/>
              </a:rPr>
              <a:t>yazın ve </a:t>
            </a:r>
            <a:r>
              <a:rPr lang="tr-TR" dirty="0">
                <a:solidFill>
                  <a:srgbClr val="D24726"/>
                </a:solidFill>
                <a:latin typeface="Segoe UI Semibold" panose="020B0702040204020203" pitchFamily="34" charset="0"/>
                <a:cs typeface="Segoe UI Semibold" panose="020B0702040204020203" pitchFamily="34" charset="0"/>
              </a:rPr>
              <a:t>Animasyon </a:t>
            </a:r>
            <a:r>
              <a:rPr lang="tr-TR" dirty="0" err="1">
                <a:solidFill>
                  <a:srgbClr val="D24726"/>
                </a:solidFill>
                <a:latin typeface="Segoe UI Semibold" panose="020B0702040204020203" pitchFamily="34" charset="0"/>
                <a:cs typeface="Segoe UI Semibold" panose="020B0702040204020203" pitchFamily="34" charset="0"/>
              </a:rPr>
              <a:t>Ekle</a:t>
            </a:r>
            <a:r>
              <a:rPr lang="tr-TR" dirty="0" err="1">
                <a:solidFill>
                  <a:prstClr val="black">
                    <a:lumMod val="75000"/>
                    <a:lumOff val="25000"/>
                  </a:prstClr>
                </a:solidFill>
                <a:latin typeface="Segoe UI" panose="020B0502040204020203" pitchFamily="34" charset="0"/>
                <a:cs typeface="Segoe UI" panose="020B0502040204020203" pitchFamily="34" charset="0"/>
              </a:rPr>
              <a:t>’yi</a:t>
            </a:r>
            <a:r>
              <a:rPr lang="tr-TR" dirty="0">
                <a:solidFill>
                  <a:prstClr val="black">
                    <a:lumMod val="75000"/>
                    <a:lumOff val="25000"/>
                  </a:prstClr>
                </a:solidFill>
                <a:latin typeface="Segoe UI" panose="020B0502040204020203" pitchFamily="34" charset="0"/>
                <a:cs typeface="Segoe UI" panose="020B0502040204020203" pitchFamily="34" charset="0"/>
              </a:rPr>
              <a:t> seçin.</a:t>
            </a:r>
          </a:p>
        </p:txBody>
      </p:sp>
      <p:pic>
        <p:nvPicPr>
          <p:cNvPr id="5" name="Resim 4" descr="Göster kutusu"/>
          <p:cNvPicPr>
            <a:picLocks noChangeAspect="1"/>
          </p:cNvPicPr>
          <p:nvPr/>
        </p:nvPicPr>
        <p:blipFill>
          <a:blip r:embed="rId5"/>
          <a:srcRect/>
          <a:stretch/>
        </p:blipFill>
        <p:spPr>
          <a:xfrm>
            <a:off x="4407766" y="3410945"/>
            <a:ext cx="2106152" cy="220832"/>
          </a:xfrm>
          <a:prstGeom prst="rect">
            <a:avLst/>
          </a:prstGeom>
        </p:spPr>
      </p:pic>
      <p:grpSp>
        <p:nvGrpSpPr>
          <p:cNvPr id="31" name="Grup 30" descr="İçinde 3 sayısı bulunan ve 3. adımı gösteren küçük daire"/>
          <p:cNvGrpSpPr/>
          <p:nvPr/>
        </p:nvGrpSpPr>
        <p:grpSpPr bwMode="blackWhite">
          <a:xfrm>
            <a:off x="557319" y="4263506"/>
            <a:ext cx="558179" cy="409838"/>
            <a:chOff x="6953426" y="711274"/>
            <a:chExt cx="558179" cy="409838"/>
          </a:xfrm>
        </p:grpSpPr>
        <p:sp>
          <p:nvSpPr>
            <p:cNvPr id="32" name="Oval 31"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33" name="Metin Kutusu 32" descr="3 sayısı"/>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3</a:t>
              </a:r>
            </a:p>
          </p:txBody>
        </p:sp>
      </p:grpSp>
      <p:sp>
        <p:nvSpPr>
          <p:cNvPr id="34" name="İçerik Yer Tutucusu 17"/>
          <p:cNvSpPr txBox="1">
            <a:spLocks/>
          </p:cNvSpPr>
          <p:nvPr/>
        </p:nvSpPr>
        <p:spPr>
          <a:xfrm>
            <a:off x="1064636" y="4303697"/>
            <a:ext cx="2134038" cy="144608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defTabSz="512763" rtl="0">
              <a:spcAft>
                <a:spcPts val="2000"/>
              </a:spcAft>
              <a:buNone/>
            </a:pPr>
            <a:r>
              <a:rPr lang="tr-TR" dirty="0">
                <a:solidFill>
                  <a:srgbClr val="D24726"/>
                </a:solidFill>
                <a:latin typeface="Segoe UI Semibold" panose="020B0702040204020203" pitchFamily="34" charset="0"/>
                <a:cs typeface="Segoe UI Semibold" panose="020B0702040204020203" pitchFamily="34" charset="0"/>
              </a:rPr>
              <a:t>Yakınlaştır</a:t>
            </a:r>
            <a:r>
              <a:rPr lang="tr-TR" dirty="0">
                <a:solidFill>
                  <a:prstClr val="black">
                    <a:lumMod val="75000"/>
                    <a:lumOff val="25000"/>
                  </a:prstClr>
                </a:solidFill>
                <a:latin typeface="Segoe UI" panose="020B0502040204020203" pitchFamily="34" charset="0"/>
                <a:cs typeface="Segoe UI" panose="020B0502040204020203" pitchFamily="34" charset="0"/>
              </a:rPr>
              <a:t> gibi bir animasyon efekti seçin ve </a:t>
            </a:r>
            <a:br>
              <a:rPr lang="tr-TR" dirty="0">
                <a:solidFill>
                  <a:prstClr val="black">
                    <a:lumMod val="75000"/>
                    <a:lumOff val="25000"/>
                  </a:prstClr>
                </a:solidFill>
                <a:latin typeface="Segoe UI" panose="020B0502040204020203" pitchFamily="34" charset="0"/>
                <a:cs typeface="Segoe UI" panose="020B0502040204020203" pitchFamily="34" charset="0"/>
              </a:rPr>
            </a:br>
            <a:r>
              <a:rPr lang="tr-TR" dirty="0">
                <a:solidFill>
                  <a:prstClr val="black">
                    <a:lumMod val="75000"/>
                    <a:lumOff val="25000"/>
                  </a:prstClr>
                </a:solidFill>
                <a:latin typeface="Segoe UI" panose="020B0502040204020203" pitchFamily="34" charset="0"/>
                <a:cs typeface="Segoe UI" panose="020B0502040204020203" pitchFamily="34" charset="0"/>
              </a:rPr>
              <a:t>neler olacağını görün.</a:t>
            </a:r>
          </a:p>
        </p:txBody>
      </p:sp>
      <p:pic>
        <p:nvPicPr>
          <p:cNvPr id="7" name="Resim 6" descr="Yakınlaştırma seçeneğini gösteren Animasyon sekmesi"/>
          <p:cNvPicPr>
            <a:picLocks noChangeAspect="1"/>
          </p:cNvPicPr>
          <p:nvPr/>
        </p:nvPicPr>
        <p:blipFill>
          <a:blip r:embed="rId6"/>
          <a:srcRect/>
          <a:stretch/>
        </p:blipFill>
        <p:spPr>
          <a:xfrm>
            <a:off x="3063240" y="4069080"/>
            <a:ext cx="3803903" cy="2438400"/>
          </a:xfrm>
          <a:prstGeom prst="rect">
            <a:avLst/>
          </a:prstGeom>
        </p:spPr>
      </p:pic>
    </p:spTree>
    <p:extLst>
      <p:ext uri="{BB962C8B-B14F-4D97-AF65-F5344CB8AC3E}">
        <p14:creationId xmlns:p14="http://schemas.microsoft.com/office/powerpoint/2010/main" val="7276681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şlık 7"/>
          <p:cNvSpPr>
            <a:spLocks noGrp="1"/>
          </p:cNvSpPr>
          <p:nvPr>
            <p:ph type="title"/>
          </p:nvPr>
        </p:nvSpPr>
        <p:spPr/>
        <p:txBody>
          <a:bodyPr rtlCol="0"/>
          <a:lstStyle/>
          <a:p>
            <a:pPr rtl="0"/>
            <a:r>
              <a:rPr lang="tr-TR" dirty="0">
                <a:latin typeface="Segoe UI Light" panose="020B0502040204020203" pitchFamily="34" charset="0"/>
                <a:cs typeface="Segoe UI Light" panose="020B0502040204020203" pitchFamily="34" charset="0"/>
              </a:rPr>
              <a:t>Slaytlarınızdan çıkmadan keşfedin</a:t>
            </a:r>
          </a:p>
        </p:txBody>
      </p:sp>
      <p:sp>
        <p:nvSpPr>
          <p:cNvPr id="16" name="İçerik Yer Tutucusu 17"/>
          <p:cNvSpPr txBox="1">
            <a:spLocks/>
          </p:cNvSpPr>
          <p:nvPr/>
        </p:nvSpPr>
        <p:spPr>
          <a:xfrm>
            <a:off x="541609" y="1296100"/>
            <a:ext cx="6093106" cy="1236475"/>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latin typeface="Segoe UI" panose="020B0502040204020203" pitchFamily="34" charset="0"/>
                <a:cs typeface="Segoe UI" panose="020B0502040204020203" pitchFamily="34" charset="0"/>
              </a:rPr>
              <a:t>Akıllı Arama özelliği, doğrudan </a:t>
            </a:r>
            <a:r>
              <a:rPr lang="tr-TR" dirty="0" err="1">
                <a:latin typeface="Segoe UI" panose="020B0502040204020203" pitchFamily="34" charset="0"/>
                <a:cs typeface="Segoe UI" panose="020B0502040204020203" pitchFamily="34" charset="0"/>
              </a:rPr>
              <a:t>PowerPoint’te</a:t>
            </a:r>
            <a:r>
              <a:rPr lang="tr-TR" dirty="0">
                <a:latin typeface="Segoe UI" panose="020B0502040204020203" pitchFamily="34" charset="0"/>
                <a:cs typeface="Segoe UI" panose="020B0502040204020203" pitchFamily="34" charset="0"/>
              </a:rPr>
              <a:t> araştırmanızı sağlar.</a:t>
            </a:r>
            <a:br>
              <a:rPr lang="tr-TR" dirty="0">
                <a:latin typeface="Segoe UI" panose="020B0502040204020203" pitchFamily="34" charset="0"/>
                <a:cs typeface="Segoe UI" panose="020B0502040204020203" pitchFamily="34" charset="0"/>
              </a:rPr>
            </a:br>
            <a:br>
              <a:rPr lang="tr-TR" dirty="0">
                <a:latin typeface="Segoe UI" panose="020B0502040204020203" pitchFamily="34" charset="0"/>
                <a:cs typeface="Segoe UI" panose="020B0502040204020203" pitchFamily="34" charset="0"/>
              </a:rPr>
            </a:br>
            <a:r>
              <a:rPr lang="tr-TR" dirty="0">
                <a:latin typeface="Segoe UI" panose="020B0502040204020203" pitchFamily="34" charset="0"/>
                <a:cs typeface="Segoe UI" panose="020B0502040204020203" pitchFamily="34" charset="0"/>
              </a:rPr>
              <a:t>Deneyin:</a:t>
            </a:r>
          </a:p>
        </p:txBody>
      </p:sp>
      <p:pic>
        <p:nvPicPr>
          <p:cNvPr id="18" name="Resim 17" descr="Akıllı Arama özelliğini gösteren üç resim"/>
          <p:cNvPicPr>
            <a:picLocks noChangeAspect="1"/>
          </p:cNvPicPr>
          <p:nvPr/>
        </p:nvPicPr>
        <p:blipFill>
          <a:blip r:embed="rId3"/>
          <a:srcRect/>
          <a:stretch/>
        </p:blipFill>
        <p:spPr>
          <a:xfrm>
            <a:off x="494408" y="2145058"/>
            <a:ext cx="11129521" cy="3197087"/>
          </a:xfrm>
          <a:prstGeom prst="rect">
            <a:avLst/>
          </a:prstGeom>
        </p:spPr>
      </p:pic>
      <p:grpSp>
        <p:nvGrpSpPr>
          <p:cNvPr id="33" name="Grup 32" descr="İçinde 1 sayısı bulunan ve 1. adımı gösteren küçük daire"/>
          <p:cNvGrpSpPr/>
          <p:nvPr/>
        </p:nvGrpSpPr>
        <p:grpSpPr bwMode="blackWhite">
          <a:xfrm>
            <a:off x="558723" y="5233381"/>
            <a:ext cx="558179" cy="409838"/>
            <a:chOff x="6953426" y="711274"/>
            <a:chExt cx="558179" cy="409838"/>
          </a:xfrm>
        </p:grpSpPr>
        <p:sp>
          <p:nvSpPr>
            <p:cNvPr id="34" name="Oval 33"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35" name="Metin Kutusu 34" descr="1 sayısı"/>
            <p:cNvSpPr txBox="1"/>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1</a:t>
              </a:r>
            </a:p>
          </p:txBody>
        </p:sp>
      </p:grpSp>
      <p:sp>
        <p:nvSpPr>
          <p:cNvPr id="42" name="İçerik Yer Tutucusu 17"/>
          <p:cNvSpPr txBox="1">
            <a:spLocks/>
          </p:cNvSpPr>
          <p:nvPr/>
        </p:nvSpPr>
        <p:spPr>
          <a:xfrm>
            <a:off x="1066038" y="5273573"/>
            <a:ext cx="2919669" cy="129839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sz="1800" dirty="0">
                <a:solidFill>
                  <a:prstClr val="black">
                    <a:lumMod val="75000"/>
                    <a:lumOff val="25000"/>
                  </a:prstClr>
                </a:solidFill>
                <a:latin typeface="Segoe UI" panose="020B0502040204020203" pitchFamily="34" charset="0"/>
                <a:cs typeface="Segoe UI" panose="020B0502040204020203" pitchFamily="34" charset="0"/>
              </a:rPr>
              <a:t>Ofis mobilyaları</a:t>
            </a:r>
            <a:r>
              <a:rPr lang="tr-TR" dirty="0">
                <a:solidFill>
                  <a:prstClr val="black">
                    <a:lumMod val="75000"/>
                    <a:lumOff val="25000"/>
                  </a:prstClr>
                </a:solidFill>
                <a:latin typeface="Segoe UI" panose="020B0502040204020203" pitchFamily="34" charset="0"/>
                <a:cs typeface="Segoe UI" panose="020B0502040204020203" pitchFamily="34" charset="0"/>
              </a:rPr>
              <a:t> ifadesindeki </a:t>
            </a:r>
            <a:r>
              <a:rPr lang="tr-TR" i="1" dirty="0">
                <a:solidFill>
                  <a:srgbClr val="D24726"/>
                </a:solidFill>
                <a:latin typeface="Segoe UI" panose="020B0502040204020203" pitchFamily="34" charset="0"/>
                <a:cs typeface="Segoe UI" panose="020B0502040204020203" pitchFamily="34" charset="0"/>
              </a:rPr>
              <a:t>ofis</a:t>
            </a:r>
            <a:r>
              <a:rPr lang="tr-TR" dirty="0">
                <a:solidFill>
                  <a:prstClr val="black">
                    <a:lumMod val="75000"/>
                    <a:lumOff val="25000"/>
                  </a:prstClr>
                </a:solidFill>
                <a:latin typeface="Segoe UI" panose="020B0502040204020203" pitchFamily="34" charset="0"/>
                <a:cs typeface="Segoe UI" panose="020B0502040204020203" pitchFamily="34" charset="0"/>
              </a:rPr>
              <a:t> sözcüğüne sağ tıklayın.</a:t>
            </a:r>
          </a:p>
        </p:txBody>
      </p:sp>
      <p:grpSp>
        <p:nvGrpSpPr>
          <p:cNvPr id="36" name="Grup 35" descr="İçinde 2 sayısı bulunan ve 2. adımı gösteren küçük daire"/>
          <p:cNvGrpSpPr/>
          <p:nvPr/>
        </p:nvGrpSpPr>
        <p:grpSpPr bwMode="blackWhite">
          <a:xfrm>
            <a:off x="4249102" y="5233381"/>
            <a:ext cx="558179" cy="409838"/>
            <a:chOff x="6953426" y="711274"/>
            <a:chExt cx="558179" cy="409838"/>
          </a:xfrm>
        </p:grpSpPr>
        <p:sp>
          <p:nvSpPr>
            <p:cNvPr id="37" name="Oval 36"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38" name="MetinKutusu 37" descr="2 sayısı"/>
            <p:cNvSpPr txBox="1"/>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2</a:t>
              </a:r>
            </a:p>
          </p:txBody>
        </p:sp>
      </p:grpSp>
      <p:sp>
        <p:nvSpPr>
          <p:cNvPr id="43" name="İçerik Yer Tutucusu 17"/>
          <p:cNvSpPr txBox="1">
            <a:spLocks/>
          </p:cNvSpPr>
          <p:nvPr/>
        </p:nvSpPr>
        <p:spPr>
          <a:xfrm>
            <a:off x="4747855" y="5273573"/>
            <a:ext cx="3106367" cy="1324053"/>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tr-TR" dirty="0">
                <a:solidFill>
                  <a:srgbClr val="D24726"/>
                </a:solidFill>
                <a:latin typeface="Segoe UI Semibold" panose="020B0702040204020203" pitchFamily="34" charset="0"/>
                <a:cs typeface="Segoe UI Semibold" panose="020B0702040204020203" pitchFamily="34" charset="0"/>
              </a:rPr>
              <a:t>Akıllı </a:t>
            </a:r>
            <a:r>
              <a:rPr lang="tr-TR" dirty="0" err="1">
                <a:solidFill>
                  <a:srgbClr val="D24726"/>
                </a:solidFill>
                <a:latin typeface="Segoe UI Semibold" panose="020B0702040204020203" pitchFamily="34" charset="0"/>
                <a:cs typeface="Segoe UI Semibold" panose="020B0702040204020203" pitchFamily="34" charset="0"/>
              </a:rPr>
              <a:t>Arama</a:t>
            </a:r>
            <a:r>
              <a:rPr lang="tr-TR" dirty="0" err="1">
                <a:latin typeface="Segoe UI" panose="020B0502040204020203" pitchFamily="34" charset="0"/>
                <a:cs typeface="Segoe UI" panose="020B0502040204020203" pitchFamily="34" charset="0"/>
              </a:rPr>
              <a:t>’yı</a:t>
            </a:r>
            <a:r>
              <a:rPr lang="tr-TR" dirty="0">
                <a:latin typeface="Segoe UI" panose="020B0502040204020203" pitchFamily="34" charset="0"/>
                <a:cs typeface="Segoe UI" panose="020B0502040204020203" pitchFamily="34" charset="0"/>
              </a:rPr>
              <a:t> seçtiğinizde görüntülenen sonuçların </a:t>
            </a:r>
            <a:r>
              <a:rPr lang="tr-TR" sz="1800" dirty="0">
                <a:latin typeface="Segoe UI" panose="020B0502040204020203" pitchFamily="34" charset="0"/>
                <a:cs typeface="Segoe UI" panose="020B0502040204020203" pitchFamily="34" charset="0"/>
              </a:rPr>
              <a:t>Microsoft Office uygulamaları</a:t>
            </a:r>
            <a:r>
              <a:rPr lang="tr-TR" dirty="0">
                <a:latin typeface="Segoe UI" panose="020B0502040204020203" pitchFamily="34" charset="0"/>
                <a:cs typeface="Segoe UI" panose="020B0502040204020203" pitchFamily="34" charset="0"/>
              </a:rPr>
              <a:t> ile değil, bağlamla ilgili olduğunu göreceksiniz.</a:t>
            </a:r>
            <a:endParaRPr lang="tr-TR" dirty="0">
              <a:solidFill>
                <a:srgbClr val="D24726"/>
              </a:solidFill>
              <a:latin typeface="Segoe UI" panose="020B0502040204020203" pitchFamily="34" charset="0"/>
              <a:cs typeface="Segoe UI" panose="020B0502040204020203" pitchFamily="34" charset="0"/>
            </a:endParaRPr>
          </a:p>
        </p:txBody>
      </p:sp>
      <p:grpSp>
        <p:nvGrpSpPr>
          <p:cNvPr id="39" name="Grup 38" descr="İçinde 3 sayısı bulunan ve 3. adımı gösteren küçük daire"/>
          <p:cNvGrpSpPr/>
          <p:nvPr/>
        </p:nvGrpSpPr>
        <p:grpSpPr bwMode="blackWhite">
          <a:xfrm>
            <a:off x="7930921" y="5233381"/>
            <a:ext cx="558179" cy="409838"/>
            <a:chOff x="6953426" y="711274"/>
            <a:chExt cx="558179" cy="409838"/>
          </a:xfrm>
        </p:grpSpPr>
        <p:sp>
          <p:nvSpPr>
            <p:cNvPr id="40" name="Oval 39" descr="Küçük dair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p:nvSpPr>
            <p:cNvPr id="41" name="MetinKutusu 40" descr="3 sayısı"/>
            <p:cNvSpPr txBox="1"/>
            <p:nvPr/>
          </p:nvSpPr>
          <p:spPr bwMode="blackWhite">
            <a:xfrm>
              <a:off x="6953426" y="727564"/>
              <a:ext cx="558179" cy="369332"/>
            </a:xfrm>
            <a:prstGeom prst="rect">
              <a:avLst/>
            </a:prstGeom>
            <a:noFill/>
          </p:spPr>
          <p:txBody>
            <a:bodyPr wrap="square" rtlCol="0">
              <a:spAutoFit/>
            </a:bodyPr>
            <a:lstStyle/>
            <a:p>
              <a:pPr algn="ctr" rtl="0"/>
              <a:r>
                <a:rPr lang="tr-TR" dirty="0">
                  <a:solidFill>
                    <a:schemeClr val="bg1"/>
                  </a:solidFill>
                  <a:latin typeface="Segoe UI Semibold" panose="020B0702040204020203" pitchFamily="34" charset="0"/>
                  <a:cs typeface="Segoe UI Semibold" panose="020B0702040204020203" pitchFamily="34" charset="0"/>
                </a:rPr>
                <a:t>3</a:t>
              </a:r>
            </a:p>
          </p:txBody>
        </p:sp>
      </p:grpSp>
      <p:sp>
        <p:nvSpPr>
          <p:cNvPr id="44" name="İçerik Yer Tutucusu 17"/>
          <p:cNvSpPr txBox="1">
            <a:spLocks/>
          </p:cNvSpPr>
          <p:nvPr/>
        </p:nvSpPr>
        <p:spPr>
          <a:xfrm>
            <a:off x="8429668" y="5273573"/>
            <a:ext cx="3107336" cy="1341886"/>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2000"/>
              </a:spcAft>
              <a:buNone/>
            </a:pPr>
            <a:r>
              <a:rPr lang="tr-TR" dirty="0">
                <a:latin typeface="Segoe UI" panose="020B0502040204020203" pitchFamily="34" charset="0"/>
                <a:cs typeface="Segoe UI" panose="020B0502040204020203" pitchFamily="34" charset="0"/>
              </a:rPr>
              <a:t>Denemek için 2. adımdaki </a:t>
            </a:r>
            <a:r>
              <a:rPr lang="tr-TR" i="1" dirty="0" err="1">
                <a:solidFill>
                  <a:srgbClr val="D24726"/>
                </a:solidFill>
                <a:latin typeface="Segoe UI" panose="020B0502040204020203" pitchFamily="34" charset="0"/>
                <a:cs typeface="Segoe UI" panose="020B0502040204020203" pitchFamily="34" charset="0"/>
              </a:rPr>
              <a:t>Offıce</a:t>
            </a:r>
            <a:r>
              <a:rPr lang="tr-TR" dirty="0"/>
              <a:t> </a:t>
            </a:r>
            <a:r>
              <a:rPr lang="tr-TR" dirty="0">
                <a:latin typeface="Segoe UI" panose="020B0502040204020203" pitchFamily="34" charset="0"/>
                <a:cs typeface="Segoe UI" panose="020B0502040204020203" pitchFamily="34" charset="0"/>
              </a:rPr>
              <a:t>sözcüğüne sağ tıklayarak bir Akıllı Arama daha yapın.</a:t>
            </a:r>
          </a:p>
          <a:p>
            <a:pPr marL="0" indent="0" rtl="0">
              <a:spcAft>
                <a:spcPts val="2000"/>
              </a:spcAft>
              <a:buNone/>
            </a:pPr>
            <a:endParaRPr lang="tr-TR" dirty="0">
              <a:solidFill>
                <a:prstClr val="black">
                  <a:lumMod val="75000"/>
                  <a:lumOff val="25000"/>
                </a:prstClr>
              </a:solidFill>
            </a:endParaRPr>
          </a:p>
        </p:txBody>
      </p:sp>
    </p:spTree>
    <p:extLst>
      <p:ext uri="{BB962C8B-B14F-4D97-AF65-F5344CB8AC3E}">
        <p14:creationId xmlns:p14="http://schemas.microsoft.com/office/powerpoint/2010/main" val="17693260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şlık 9"/>
          <p:cNvSpPr>
            <a:spLocks noGrp="1"/>
          </p:cNvSpPr>
          <p:nvPr>
            <p:ph type="title"/>
          </p:nvPr>
        </p:nvSpPr>
        <p:spPr>
          <a:xfrm>
            <a:off x="521207" y="1536192"/>
            <a:ext cx="9167915" cy="640080"/>
          </a:xfrm>
        </p:spPr>
        <p:txBody>
          <a:bodyPr rtlCol="0">
            <a:normAutofit fontScale="90000"/>
          </a:bodyPr>
          <a:lstStyle/>
          <a:p>
            <a:pPr rtl="0"/>
            <a:r>
              <a:rPr lang="tr-TR" dirty="0">
                <a:latin typeface="Segoe UI Light" panose="020B0502040204020203" pitchFamily="34" charset="0"/>
                <a:cs typeface="Segoe UI Light" panose="020B0502040204020203" pitchFamily="34" charset="0"/>
              </a:rPr>
              <a:t>PowerPoint hakkında başka sorularınız mı var?</a:t>
            </a:r>
          </a:p>
        </p:txBody>
      </p:sp>
      <p:sp>
        <p:nvSpPr>
          <p:cNvPr id="5" name="İçerik Yer Tutucusu 4"/>
          <p:cNvSpPr>
            <a:spLocks noGrp="1"/>
          </p:cNvSpPr>
          <p:nvPr>
            <p:ph sz="quarter" idx="13"/>
          </p:nvPr>
        </p:nvSpPr>
        <p:spPr>
          <a:xfrm>
            <a:off x="541611" y="2614427"/>
            <a:ext cx="9442648" cy="3978275"/>
          </a:xfrm>
        </p:spPr>
        <p:txBody>
          <a:bodyPr rtlCol="0">
            <a:normAutofit/>
          </a:bodyPr>
          <a:lstStyle/>
          <a:p>
            <a:pPr marL="0" indent="0" rtl="0">
              <a:lnSpc>
                <a:spcPts val="3600"/>
              </a:lnSpc>
              <a:spcAft>
                <a:spcPts val="0"/>
              </a:spcAft>
              <a:buNone/>
            </a:pPr>
            <a:r>
              <a:rPr lang="tr-TR" sz="2000" dirty="0">
                <a:solidFill>
                  <a:srgbClr val="D24726"/>
                </a:solidFill>
                <a:latin typeface="Segoe UI Semibold" panose="020B0702040204020203" pitchFamily="34" charset="0"/>
                <a:cs typeface="Segoe UI Semibold" panose="020B0702040204020203" pitchFamily="34" charset="0"/>
              </a:rPr>
              <a:t>Göster                  </a:t>
            </a:r>
            <a:r>
              <a:rPr lang="tr-TR" sz="2000" dirty="0">
                <a:latin typeface="Segoe UI Light" panose="020B0502040204020203" pitchFamily="34" charset="0"/>
                <a:cs typeface="Segoe UI Light" panose="020B0502040204020203" pitchFamily="34" charset="0"/>
              </a:rPr>
              <a:t>düğmesini seçin ve öğrenmek istediğiniz şeyi yazın.</a:t>
            </a:r>
            <a:br>
              <a:rPr lang="tr-TR" sz="2000" dirty="0">
                <a:latin typeface="Segoe UI Light" panose="020B0502040204020203" pitchFamily="34" charset="0"/>
                <a:cs typeface="Segoe UI Light" panose="020B0502040204020203" pitchFamily="34" charset="0"/>
              </a:rPr>
            </a:br>
            <a:endParaRPr lang="tr-TR" sz="2000" dirty="0">
              <a:latin typeface="Segoe UI Light" panose="020B0502040204020203" pitchFamily="34" charset="0"/>
              <a:cs typeface="Segoe UI Light" panose="020B0502040204020203" pitchFamily="34" charset="0"/>
            </a:endParaRPr>
          </a:p>
          <a:p>
            <a:pPr marL="0" indent="0" rtl="0">
              <a:lnSpc>
                <a:spcPts val="3600"/>
              </a:lnSpc>
              <a:spcAft>
                <a:spcPts val="0"/>
              </a:spcAft>
              <a:buNone/>
            </a:pPr>
            <a:r>
              <a:rPr lang="tr-TR" sz="2000" u="sng" dirty="0">
                <a:latin typeface="Segoe UI Light" panose="020B0502040204020203" pitchFamily="34" charset="0"/>
                <a:cs typeface="Segoe UI Light" panose="020B0502040204020203" pitchFamily="34" charset="0"/>
                <a:hlinkClick r:id="rId3" tooltip="PowerPoint ekip blogunu ziyaret edin"/>
              </a:rPr>
              <a:t>PowerPoint ekip </a:t>
            </a:r>
            <a:r>
              <a:rPr lang="tr-TR" sz="2000" u="sng" dirty="0" err="1">
                <a:latin typeface="Segoe UI Light" panose="020B0502040204020203" pitchFamily="34" charset="0"/>
                <a:cs typeface="Segoe UI Light" panose="020B0502040204020203" pitchFamily="34" charset="0"/>
                <a:hlinkClick r:id="rId3" tooltip="PowerPoint ekip blogunu ziyaret edin"/>
              </a:rPr>
              <a:t>blogunu</a:t>
            </a:r>
            <a:r>
              <a:rPr lang="tr-TR" sz="2000" u="sng" dirty="0">
                <a:latin typeface="Segoe UI Light" panose="020B0502040204020203" pitchFamily="34" charset="0"/>
                <a:cs typeface="Segoe UI Light" panose="020B0502040204020203" pitchFamily="34" charset="0"/>
                <a:hlinkClick r:id="rId3" tooltip="PowerPoint ekip blogunu ziyaret edin"/>
              </a:rPr>
              <a:t> ziyaret edin</a:t>
            </a:r>
            <a:endParaRPr lang="tr-TR" sz="2000" dirty="0">
              <a:latin typeface="Segoe UI Light" panose="020B0502040204020203" pitchFamily="34" charset="0"/>
              <a:cs typeface="Segoe UI Light" panose="020B0502040204020203" pitchFamily="34" charset="0"/>
            </a:endParaRPr>
          </a:p>
          <a:p>
            <a:pPr marL="0" indent="0" rtl="0">
              <a:lnSpc>
                <a:spcPts val="3600"/>
              </a:lnSpc>
              <a:spcBef>
                <a:spcPts val="1500"/>
              </a:spcBef>
              <a:spcAft>
                <a:spcPts val="0"/>
              </a:spcAft>
              <a:buNone/>
            </a:pPr>
            <a:r>
              <a:rPr lang="tr-TR" sz="2000" dirty="0">
                <a:latin typeface="Segoe UI Light" panose="020B0502040204020203" pitchFamily="34" charset="0"/>
                <a:cs typeface="Segoe UI Light" panose="020B0502040204020203" pitchFamily="34" charset="0"/>
                <a:hlinkClick r:id="rId4" tooltip="Ücretsiz PowerPoint eğitimine gidin"/>
              </a:rPr>
              <a:t>Ücretsiz PowerPoint eğitimine gidin</a:t>
            </a:r>
            <a:endParaRPr lang="tr-TR" sz="2000" dirty="0">
              <a:latin typeface="Segoe UI Light" panose="020B0502040204020203" pitchFamily="34" charset="0"/>
              <a:cs typeface="Segoe UI Light" panose="020B0502040204020203" pitchFamily="34" charset="0"/>
            </a:endParaRPr>
          </a:p>
          <a:p>
            <a:pPr marL="0" indent="0" rtl="0">
              <a:lnSpc>
                <a:spcPts val="3600"/>
              </a:lnSpc>
              <a:spcAft>
                <a:spcPts val="0"/>
              </a:spcAft>
              <a:buNone/>
            </a:pPr>
            <a:endParaRPr lang="tr-TR" sz="2000" dirty="0">
              <a:latin typeface="Segoe UI Light" panose="020B0502040204020203" pitchFamily="34" charset="0"/>
              <a:cs typeface="Segoe UI Light" panose="020B0502040204020203" pitchFamily="34" charset="0"/>
            </a:endParaRPr>
          </a:p>
        </p:txBody>
      </p:sp>
      <p:pic>
        <p:nvPicPr>
          <p:cNvPr id="2" name="Resim 1" descr="Göster düğmes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1851" y="2350333"/>
            <a:ext cx="1269672" cy="1189747"/>
          </a:xfrm>
          <a:prstGeom prst="rect">
            <a:avLst/>
          </a:prstGeom>
        </p:spPr>
      </p:pic>
      <p:pic>
        <p:nvPicPr>
          <p:cNvPr id="11" name="Resim 10" descr="Göster kutusu önerileri"/>
          <p:cNvPicPr>
            <a:picLocks noChangeAspect="1"/>
          </p:cNvPicPr>
          <p:nvPr/>
        </p:nvPicPr>
        <p:blipFill>
          <a:blip r:embed="rId6"/>
          <a:srcRect/>
          <a:stretch/>
        </p:blipFill>
        <p:spPr>
          <a:xfrm>
            <a:off x="8293770" y="2829970"/>
            <a:ext cx="2476156" cy="1741224"/>
          </a:xfrm>
          <a:prstGeom prst="rect">
            <a:avLst/>
          </a:prstGeom>
        </p:spPr>
      </p:pic>
      <p:pic>
        <p:nvPicPr>
          <p:cNvPr id="8" name="Resim 7" descr="PowerPoint ekip blogunun köprüsünü içeren sağa dönük ok. PowerPoint ekip blogunu ziyaret etmek için resmi seçin ">
            <a:hlinkClick r:id="rId3" tooltip="PowerPoint ekip blogunu ziyaret etmek için buraya tıklayın."/>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95201" y="3566804"/>
            <a:ext cx="661940" cy="661940"/>
          </a:xfrm>
          <a:prstGeom prst="rect">
            <a:avLst/>
          </a:prstGeom>
        </p:spPr>
      </p:pic>
      <p:pic>
        <p:nvPicPr>
          <p:cNvPr id="7" name="Resim 6" descr="Ücretsiz PowerPoint eğitiminin köprüsünü içeren sağa dönük ok. Ücretsiz PowerPoint eğitimine erişmek için resmi seçin">
            <a:hlinkClick r:id="rId4" tooltip="Ücretsiz PowerPoint eğitimine gitmek için buraya tıklayın."/>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95201" y="4252716"/>
            <a:ext cx="661940" cy="661940"/>
          </a:xfrm>
          <a:prstGeom prst="rect">
            <a:avLst/>
          </a:prstGeom>
        </p:spPr>
      </p:pic>
      <p:sp>
        <p:nvSpPr>
          <p:cNvPr id="9" name="Metin Kutusu 8"/>
          <p:cNvSpPr txBox="1"/>
          <p:nvPr/>
        </p:nvSpPr>
        <p:spPr>
          <a:xfrm>
            <a:off x="541611" y="5140266"/>
            <a:ext cx="6193971" cy="307777"/>
          </a:xfrm>
          <a:prstGeom prst="rect">
            <a:avLst/>
          </a:prstGeom>
          <a:noFill/>
        </p:spPr>
        <p:txBody>
          <a:bodyPr wrap="square" rtlCol="0">
            <a:spAutoFit/>
          </a:bodyPr>
          <a:lstStyle/>
          <a:p>
            <a:pPr algn="l" rtl="0"/>
            <a:r>
              <a:rPr lang="tr-TR" sz="1400" dirty="0">
                <a:latin typeface="Segoe UI Light" panose="020B0502040204020203" pitchFamily="34" charset="0"/>
                <a:cs typeface="Segoe UI Light" panose="020B0502040204020203" pitchFamily="34" charset="0"/>
              </a:rPr>
              <a:t>SLAYT GÖSTERİSİ MODUNDAYKEN OKU SEÇİN</a:t>
            </a:r>
          </a:p>
        </p:txBody>
      </p:sp>
    </p:spTree>
    <p:extLst>
      <p:ext uri="{BB962C8B-B14F-4D97-AF65-F5344CB8AC3E}">
        <p14:creationId xmlns:p14="http://schemas.microsoft.com/office/powerpoint/2010/main" val="893025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xmlns:p14="http://schemas.microsoft.com/office/powerpoint/2010/main" spd="slow">
        <p:fade/>
      </p:transition>
    </mc:Fallback>
  </mc:AlternateContent>
</p:sld>
</file>

<file path=ppt/theme/theme1.xml><?xml version="1.0" encoding="utf-8"?>
<a:theme xmlns:a="http://schemas.openxmlformats.org/drawingml/2006/main" name="Dilim">
  <a:themeElements>
    <a:clrScheme name="Dilim">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Dili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2.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8a52e8c320b9a064ae3583ae3861c9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8020cb39231a0945110f9cd888b521a"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0072C5-DDE0-4258-BA7A-4D4B80DFA632}">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71af3243-3dd4-4a8d-8c0d-dd76da1f02a5"/>
    <ds:schemaRef ds:uri="http://www.w3.org/XML/1998/namespace"/>
  </ds:schemaRefs>
</ds:datastoreItem>
</file>

<file path=customXml/itemProps2.xml><?xml version="1.0" encoding="utf-8"?>
<ds:datastoreItem xmlns:ds="http://schemas.openxmlformats.org/officeDocument/2006/customXml" ds:itemID="{FD7FC771-7DFE-49DA-B577-71181BFBC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E8C63A-4744-4DE4-BB49-0FF0B5375C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Slice</Template>
  <TotalTime>0</TotalTime>
  <Words>1450</Words>
  <Application>Microsoft Office PowerPoint</Application>
  <PresentationFormat>Geniş ekran</PresentationFormat>
  <Paragraphs>128</Paragraphs>
  <Slides>38</Slides>
  <Notes>9</Notes>
  <HiddenSlides>0</HiddenSlides>
  <MMClips>1</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38</vt:i4>
      </vt:variant>
    </vt:vector>
  </HeadingPairs>
  <TitlesOfParts>
    <vt:vector size="49" baseType="lpstr">
      <vt:lpstr>SimHei</vt:lpstr>
      <vt:lpstr>Arial</vt:lpstr>
      <vt:lpstr>Calibri</vt:lpstr>
      <vt:lpstr>Century Gothic</vt:lpstr>
      <vt:lpstr>Minion Pro</vt:lpstr>
      <vt:lpstr>Segoe UI</vt:lpstr>
      <vt:lpstr>Segoe UI Light</vt:lpstr>
      <vt:lpstr>Segoe UI Semibold</vt:lpstr>
      <vt:lpstr>Times New Roman</vt:lpstr>
      <vt:lpstr>Wingdings 3</vt:lpstr>
      <vt:lpstr>Dilim</vt:lpstr>
      <vt:lpstr>PowerPoint'e Hoş Geldiniz</vt:lpstr>
      <vt:lpstr>PowerPoint Sunusu</vt:lpstr>
      <vt:lpstr>PowerPoint Sunusu</vt:lpstr>
      <vt:lpstr>İLETİŞİM TÜRLERİ        İLETİŞİM TÜRLERİ    1. Sözlü İletİşİm  2. Sözsüz İletİşİm  3. Yazılı İletİşİm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Tasarımcı amacınızı iletmenize yardımcı olur</vt:lpstr>
      <vt:lpstr>PowerPoint Tasarımcısı'nı kullanma</vt:lpstr>
      <vt:lpstr>Dönüşüm</vt:lpstr>
      <vt:lpstr>Dönüşümü Ayarlama</vt:lpstr>
      <vt:lpstr>Gerçek zamanlı olarak birlikte çalışma</vt:lpstr>
      <vt:lpstr>Bir Göster uzmanısınız</vt:lpstr>
      <vt:lpstr>Slaytlarınızdan çıkmadan keşfedin</vt:lpstr>
      <vt:lpstr>PowerPoint hakkında başka sorularınız mı var?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2019-10-13T19:03:19Z</dcterms:created>
  <dcterms:modified xsi:type="dcterms:W3CDTF">2019-10-14T18:13:34Z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